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Default Extension="pdf" ContentType="application/pd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83" d="100"/>
          <a:sy n="83" d="100"/>
        </p:scale>
        <p:origin x="-640"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53350BA6-0F18-4076-9DB5-3F15DFEDA227}" type="datetimeFigureOut">
              <a:rPr lang="en-US" smtClean="0"/>
              <a:pPr/>
              <a:t>8/26/13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C21138B1-EC08-4174-9F44-FA560F47DD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50BA6-0F18-4076-9DB5-3F15DFEDA227}" type="datetimeFigureOut">
              <a:rPr lang="en-US" smtClean="0"/>
              <a:pPr/>
              <a:t>8/26/13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38B1-EC08-4174-9F44-FA560F47DD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50BA6-0F18-4076-9DB5-3F15DFEDA227}" type="datetimeFigureOut">
              <a:rPr lang="en-US" smtClean="0"/>
              <a:pPr/>
              <a:t>8/26/13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38B1-EC08-4174-9F44-FA560F47DD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50BA6-0F18-4076-9DB5-3F15DFEDA227}" type="datetimeFigureOut">
              <a:rPr lang="en-US" smtClean="0"/>
              <a:pPr/>
              <a:t>8/26/13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38B1-EC08-4174-9F44-FA560F47DD10}"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350BA6-0F18-4076-9DB5-3F15DFEDA227}" type="datetimeFigureOut">
              <a:rPr lang="en-US" smtClean="0"/>
              <a:pPr/>
              <a:t>8/26/13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1138B1-EC08-4174-9F44-FA560F47DD1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350BA6-0F18-4076-9DB5-3F15DFEDA227}" type="datetimeFigureOut">
              <a:rPr lang="en-US" smtClean="0"/>
              <a:pPr/>
              <a:t>8/26/13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138B1-EC08-4174-9F44-FA560F47DD10}"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350BA6-0F18-4076-9DB5-3F15DFEDA227}" type="datetimeFigureOut">
              <a:rPr lang="en-US" smtClean="0"/>
              <a:pPr/>
              <a:t>8/26/13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1138B1-EC08-4174-9F44-FA560F47DD1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350BA6-0F18-4076-9DB5-3F15DFEDA227}" type="datetimeFigureOut">
              <a:rPr lang="en-US" smtClean="0"/>
              <a:pPr/>
              <a:t>8/26/13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1138B1-EC08-4174-9F44-FA560F47DD10}"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50BA6-0F18-4076-9DB5-3F15DFEDA227}" type="datetimeFigureOut">
              <a:rPr lang="en-US" smtClean="0"/>
              <a:pPr/>
              <a:t>8/26/13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1138B1-EC08-4174-9F44-FA560F47DD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3350BA6-0F18-4076-9DB5-3F15DFEDA227}" type="datetimeFigureOut">
              <a:rPr lang="en-US" smtClean="0"/>
              <a:pPr/>
              <a:t>8/26/13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1138B1-EC08-4174-9F44-FA560F47DD1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53350BA6-0F18-4076-9DB5-3F15DFEDA227}" type="datetimeFigureOut">
              <a:rPr lang="en-US" smtClean="0"/>
              <a:pPr/>
              <a:t>8/26/13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21138B1-EC08-4174-9F44-FA560F47DD1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53350BA6-0F18-4076-9DB5-3F15DFEDA227}" type="datetimeFigureOut">
              <a:rPr lang="en-US" smtClean="0"/>
              <a:pPr/>
              <a:t>8/26/13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C21138B1-EC08-4174-9F44-FA560F47DD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df"/><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df"/><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523999"/>
          </a:xfrm>
        </p:spPr>
        <p:txBody>
          <a:bodyPr/>
          <a:lstStyle/>
          <a:p>
            <a:r>
              <a:rPr lang="en-US" dirty="0" smtClean="0"/>
              <a:t>Introduction to Litigation</a:t>
            </a:r>
            <a:endParaRPr lang="en-US" dirty="0"/>
          </a:p>
        </p:txBody>
      </p:sp>
      <p:sp>
        <p:nvSpPr>
          <p:cNvPr id="3" name="Subtitle 2"/>
          <p:cNvSpPr>
            <a:spLocks noGrp="1"/>
          </p:cNvSpPr>
          <p:nvPr>
            <p:ph type="subTitle" idx="1"/>
          </p:nvPr>
        </p:nvSpPr>
        <p:spPr>
          <a:xfrm>
            <a:off x="1371600" y="3733800"/>
            <a:ext cx="7086600" cy="914400"/>
          </a:xfrm>
        </p:spPr>
        <p:txBody>
          <a:bodyPr>
            <a:normAutofit fontScale="77500" lnSpcReduction="20000"/>
          </a:bodyPr>
          <a:lstStyle/>
          <a:p>
            <a:r>
              <a:rPr lang="en-US" b="1" dirty="0" smtClean="0"/>
              <a:t>Created for Paralegal </a:t>
            </a:r>
            <a:r>
              <a:rPr lang="en-US" b="1" dirty="0" smtClean="0"/>
              <a:t>Training, </a:t>
            </a:r>
            <a:r>
              <a:rPr lang="en-US" b="1" dirty="0" err="1" smtClean="0"/>
              <a:t>Namati</a:t>
            </a:r>
            <a:r>
              <a:rPr lang="en-US" b="1" dirty="0" smtClean="0"/>
              <a:t> Sierra Leone</a:t>
            </a:r>
            <a:endParaRPr lang="en-US" dirty="0" smtClean="0">
              <a:solidFill>
                <a:schemeClr val="tx1"/>
              </a:solidFill>
            </a:endParaRPr>
          </a:p>
          <a:p>
            <a:r>
              <a:rPr lang="en-GB" b="1" dirty="0" smtClean="0">
                <a:solidFill>
                  <a:schemeClr val="tx1"/>
                </a:solidFill>
              </a:rPr>
              <a:t> </a:t>
            </a:r>
            <a:endParaRPr lang="en-US" dirty="0" smtClean="0">
              <a:solidFill>
                <a:schemeClr val="tx1"/>
              </a:solidFill>
            </a:endParaRPr>
          </a:p>
          <a:p>
            <a:endParaRPr lang="en-US" dirty="0"/>
          </a:p>
        </p:txBody>
      </p:sp>
      <p:pic>
        <p:nvPicPr>
          <p:cNvPr id="4" name="Picture 3" descr="namati_logo_white.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04800" y="6096001"/>
            <a:ext cx="2784765" cy="533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29200"/>
          </a:xfrm>
        </p:spPr>
        <p:txBody>
          <a:bodyPr>
            <a:noAutofit/>
          </a:bodyPr>
          <a:lstStyle/>
          <a:p>
            <a:pPr>
              <a:spcAft>
                <a:spcPts val="600"/>
              </a:spcAft>
              <a:buNone/>
            </a:pPr>
            <a:r>
              <a:rPr lang="en-GB" sz="1600" dirty="0" smtClean="0"/>
              <a:t>This </a:t>
            </a:r>
            <a:r>
              <a:rPr lang="en-GB" sz="1600" dirty="0"/>
              <a:t>is a famous</a:t>
            </a:r>
            <a:r>
              <a:rPr lang="en-GB" sz="1600" dirty="0" smtClean="0"/>
              <a:t> case </a:t>
            </a:r>
            <a:r>
              <a:rPr lang="en-GB" sz="1600" dirty="0"/>
              <a:t>in English law, where </a:t>
            </a:r>
            <a:r>
              <a:rPr lang="en-GB" sz="1600" b="1" dirty="0"/>
              <a:t>the presumption of innocence was first articulated </a:t>
            </a:r>
            <a:r>
              <a:rPr lang="en-GB" sz="1600" dirty="0"/>
              <a:t>in the Commonwealth.</a:t>
            </a:r>
            <a:endParaRPr lang="en-US" sz="1600" dirty="0"/>
          </a:p>
          <a:p>
            <a:pPr>
              <a:spcAft>
                <a:spcPts val="600"/>
              </a:spcAft>
            </a:pPr>
            <a:r>
              <a:rPr lang="en-US" sz="1600" dirty="0"/>
              <a:t>Reginald </a:t>
            </a:r>
            <a:r>
              <a:rPr lang="en-US" sz="1600" dirty="0" err="1"/>
              <a:t>Woolmington</a:t>
            </a:r>
            <a:r>
              <a:rPr lang="en-US" sz="1600" dirty="0"/>
              <a:t> was a 21-year-old farm </a:t>
            </a:r>
            <a:r>
              <a:rPr lang="en-US" sz="1600" dirty="0" err="1" smtClean="0"/>
              <a:t>labourer</a:t>
            </a:r>
            <a:r>
              <a:rPr lang="en-US" sz="1600" dirty="0" smtClean="0"/>
              <a:t>. </a:t>
            </a:r>
            <a:r>
              <a:rPr lang="en-US" sz="1600" dirty="0"/>
              <a:t>On November 22, 1934, three months after his marriage to 17-year-old Violet Kathleen </a:t>
            </a:r>
            <a:r>
              <a:rPr lang="en-US" sz="1600" dirty="0" err="1"/>
              <a:t>Woolmington</a:t>
            </a:r>
            <a:r>
              <a:rPr lang="en-US" sz="1600" dirty="0"/>
              <a:t>, his wife left him and went to live with her mother. On December 10 </a:t>
            </a:r>
            <a:r>
              <a:rPr lang="en-US" sz="1600" dirty="0" err="1"/>
              <a:t>Woolmington</a:t>
            </a:r>
            <a:r>
              <a:rPr lang="en-US" sz="1600" dirty="0"/>
              <a:t> stole a</a:t>
            </a:r>
            <a:r>
              <a:rPr lang="en-US" sz="1600" dirty="0" smtClean="0"/>
              <a:t> shotgun </a:t>
            </a:r>
            <a:r>
              <a:rPr lang="en-US" sz="1600" dirty="0"/>
              <a:t>and cartridges from his employer, sawed off the barrel, throwing it in a brook, and then bicycled over to his mother-in-law's house where he shot and killed Violet. He was arrested on January </a:t>
            </a:r>
            <a:r>
              <a:rPr lang="en-US" sz="1600" dirty="0" smtClean="0"/>
              <a:t>23, 1935 and </a:t>
            </a:r>
            <a:r>
              <a:rPr lang="en-US" sz="1600" dirty="0"/>
              <a:t>charged with the </a:t>
            </a:r>
            <a:r>
              <a:rPr lang="en-US" sz="1600" dirty="0" smtClean="0"/>
              <a:t>willful </a:t>
            </a:r>
            <a:r>
              <a:rPr lang="en-US" sz="1600" dirty="0"/>
              <a:t>murder of his wife.</a:t>
            </a:r>
          </a:p>
          <a:p>
            <a:pPr>
              <a:spcAft>
                <a:spcPts val="600"/>
              </a:spcAft>
            </a:pPr>
            <a:r>
              <a:rPr lang="en-US" sz="1600" dirty="0" err="1"/>
              <a:t>Woolmington</a:t>
            </a:r>
            <a:r>
              <a:rPr lang="en-US" sz="1600" dirty="0"/>
              <a:t> claimed he did not intend to kill her. He wanted to win her back so he planned to scare her by threatening to kill himself if she did not come back. When questioning her about returning, he attempted to show her the gun that he was to use to kill himself. By accident, the gun went off shooting Violet in the heart.</a:t>
            </a:r>
          </a:p>
          <a:p>
            <a:pPr>
              <a:spcAft>
                <a:spcPts val="600"/>
              </a:spcAft>
            </a:pPr>
            <a:r>
              <a:rPr lang="en-US" sz="1600" dirty="0"/>
              <a:t>The Trial judge ruled that the case was so strong against </a:t>
            </a:r>
            <a:r>
              <a:rPr lang="en-US" sz="1600" dirty="0" err="1"/>
              <a:t>Woolmington</a:t>
            </a:r>
            <a:r>
              <a:rPr lang="en-US" sz="1600" dirty="0"/>
              <a:t> that the onus was on him to show that the shooting was accidental.</a:t>
            </a:r>
            <a:r>
              <a:rPr lang="en-US" sz="1600" dirty="0" smtClean="0"/>
              <a:t> </a:t>
            </a:r>
          </a:p>
          <a:p>
            <a:pPr>
              <a:spcAft>
                <a:spcPts val="600"/>
              </a:spcAft>
            </a:pPr>
            <a:r>
              <a:rPr lang="en-US" sz="1600" dirty="0" smtClean="0"/>
              <a:t>On </a:t>
            </a:r>
            <a:r>
              <a:rPr lang="en-US" sz="1600" dirty="0"/>
              <a:t>February 14, 1935 </a:t>
            </a:r>
            <a:r>
              <a:rPr lang="en-US" sz="1600" dirty="0" err="1"/>
              <a:t>Woolmington</a:t>
            </a:r>
            <a:r>
              <a:rPr lang="en-US" sz="1600" dirty="0"/>
              <a:t> was convicted and sentenced to death.</a:t>
            </a:r>
          </a:p>
          <a:p>
            <a:pPr>
              <a:spcAft>
                <a:spcPts val="600"/>
              </a:spcAft>
            </a:pPr>
            <a:endParaRPr lang="en-US" sz="1600" dirty="0"/>
          </a:p>
        </p:txBody>
      </p:sp>
      <p:sp>
        <p:nvSpPr>
          <p:cNvPr id="2" name="Title 1"/>
          <p:cNvSpPr>
            <a:spLocks noGrp="1"/>
          </p:cNvSpPr>
          <p:nvPr>
            <p:ph type="title"/>
          </p:nvPr>
        </p:nvSpPr>
        <p:spPr>
          <a:xfrm>
            <a:off x="457200" y="274638"/>
            <a:ext cx="8153400" cy="792162"/>
          </a:xfrm>
        </p:spPr>
        <p:txBody>
          <a:bodyPr>
            <a:normAutofit/>
          </a:bodyPr>
          <a:lstStyle/>
          <a:p>
            <a:r>
              <a:rPr lang="en-GB" dirty="0" err="1" smtClean="0"/>
              <a:t>Woolmington</a:t>
            </a:r>
            <a:r>
              <a:rPr lang="en-GB" dirty="0" smtClean="0"/>
              <a:t> </a:t>
            </a:r>
            <a:r>
              <a:rPr lang="en-GB" dirty="0" err="1" smtClean="0"/>
              <a:t>v</a:t>
            </a:r>
            <a:r>
              <a:rPr lang="en-GB" dirty="0" smtClean="0"/>
              <a:t> DPP (1935)</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nSpc>
                <a:spcPct val="120000"/>
              </a:lnSpc>
              <a:spcAft>
                <a:spcPts val="1200"/>
              </a:spcAft>
            </a:pPr>
            <a:r>
              <a:rPr lang="en-US" dirty="0"/>
              <a:t>On appeal to the Court of Criminal Appeal, </a:t>
            </a:r>
            <a:r>
              <a:rPr lang="en-US" dirty="0" err="1"/>
              <a:t>Woolmington</a:t>
            </a:r>
            <a:r>
              <a:rPr lang="en-US" dirty="0"/>
              <a:t> argued that the Trial judge misdirected the jury.</a:t>
            </a:r>
            <a:r>
              <a:rPr lang="en-US" dirty="0" smtClean="0"/>
              <a:t> </a:t>
            </a:r>
          </a:p>
          <a:p>
            <a:pPr>
              <a:lnSpc>
                <a:spcPct val="120000"/>
              </a:lnSpc>
              <a:spcAft>
                <a:spcPts val="1200"/>
              </a:spcAft>
            </a:pPr>
            <a:r>
              <a:rPr lang="en-US" dirty="0" smtClean="0"/>
              <a:t>The </a:t>
            </a:r>
            <a:r>
              <a:rPr lang="en-US" dirty="0"/>
              <a:t>appeal judge discounted the argument using the common-law precedent as stated in Foster's Crown Law (1762).</a:t>
            </a:r>
            <a:endParaRPr lang="en-US" dirty="0" smtClean="0"/>
          </a:p>
          <a:p>
            <a:pPr>
              <a:lnSpc>
                <a:spcPct val="120000"/>
              </a:lnSpc>
              <a:spcAft>
                <a:spcPts val="1200"/>
              </a:spcAft>
              <a:buNone/>
            </a:pPr>
            <a:r>
              <a:rPr lang="en-GB" i="1" dirty="0" smtClean="0"/>
              <a:t>	“.</a:t>
            </a:r>
            <a:r>
              <a:rPr lang="en-GB" i="1" dirty="0"/>
              <a:t>.. In every charge of murder, the fact of killing being first proved, all the circumstances of accident, necessity, or infirmity are to be satisfactorily proved by the prisoner, unless they arise out of the evidence produced against him; for the law </a:t>
            </a:r>
            <a:r>
              <a:rPr lang="en-GB" i="1" dirty="0" err="1"/>
              <a:t>presumeth</a:t>
            </a:r>
            <a:r>
              <a:rPr lang="en-GB" i="1" dirty="0"/>
              <a:t> the fact to have been founded in malice, unless the contrary </a:t>
            </a:r>
            <a:r>
              <a:rPr lang="en-GB" i="1" dirty="0" err="1" smtClean="0"/>
              <a:t>appeareth</a:t>
            </a:r>
            <a:r>
              <a:rPr lang="en-GB" i="1" dirty="0" smtClean="0"/>
              <a:t>…</a:t>
            </a:r>
            <a:r>
              <a:rPr lang="en-US" dirty="0" smtClean="0"/>
              <a:t>”</a:t>
            </a:r>
            <a:endParaRPr lang="en-US" dirty="0"/>
          </a:p>
        </p:txBody>
      </p:sp>
      <p:sp>
        <p:nvSpPr>
          <p:cNvPr id="2" name="Title 1"/>
          <p:cNvSpPr>
            <a:spLocks noGrp="1"/>
          </p:cNvSpPr>
          <p:nvPr>
            <p:ph type="title"/>
          </p:nvPr>
        </p:nvSpPr>
        <p:spPr/>
        <p:txBody>
          <a:bodyPr>
            <a:normAutofit/>
          </a:bodyPr>
          <a:lstStyle/>
          <a:p>
            <a:r>
              <a:rPr lang="en-GB" dirty="0" err="1" smtClean="0"/>
              <a:t>Woolmington</a:t>
            </a:r>
            <a:r>
              <a:rPr lang="en-GB" dirty="0" smtClean="0"/>
              <a:t> cont. </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a:spcAft>
                <a:spcPts val="1200"/>
              </a:spcAft>
              <a:buNone/>
            </a:pPr>
            <a:r>
              <a:rPr lang="en-US" sz="7200" dirty="0" smtClean="0"/>
              <a:t>The issue was </a:t>
            </a:r>
            <a:r>
              <a:rPr lang="en-US" sz="7200" dirty="0"/>
              <a:t>whether the statement of law in "Foster's Crown Law" was correct when it said that where a death </a:t>
            </a:r>
            <a:r>
              <a:rPr lang="en-US" sz="7200" dirty="0" smtClean="0"/>
              <a:t>occurred, </a:t>
            </a:r>
            <a:r>
              <a:rPr lang="en-US" sz="7200" dirty="0"/>
              <a:t>it is presumed to be murder unless proven otherwise.</a:t>
            </a:r>
          </a:p>
          <a:p>
            <a:pPr>
              <a:spcAft>
                <a:spcPts val="1200"/>
              </a:spcAft>
            </a:pPr>
            <a:r>
              <a:rPr lang="en-US" sz="7200" dirty="0"/>
              <a:t>In articulating the ruling, Viscount Sankey made his famous "Golden thread" speech:</a:t>
            </a:r>
            <a:endParaRPr lang="en-US" sz="7200" dirty="0" smtClean="0"/>
          </a:p>
          <a:p>
            <a:pPr>
              <a:spcAft>
                <a:spcPts val="1200"/>
              </a:spcAft>
              <a:buNone/>
            </a:pPr>
            <a:r>
              <a:rPr lang="en-GB" sz="7200" i="1" dirty="0" smtClean="0"/>
              <a:t>	“Throughout </a:t>
            </a:r>
            <a:r>
              <a:rPr lang="en-GB" sz="7200" i="1" dirty="0"/>
              <a:t>the web of the English Criminal Law </a:t>
            </a:r>
            <a:r>
              <a:rPr lang="en-GB" sz="7200" b="1" i="1" dirty="0"/>
              <a:t>one golden thread is always to be seen, that it is the duty of the prosecution to prove the prisoner's guilt </a:t>
            </a:r>
            <a:r>
              <a:rPr lang="en-GB" sz="7200" i="1" dirty="0"/>
              <a:t>subject to what I have already said as to the defence of insanity and subject also to any statutory exception. If, at the end of and on the whole of the case, there is a reasonable </a:t>
            </a:r>
            <a:r>
              <a:rPr lang="en-GB" sz="7200" i="1" dirty="0" smtClean="0"/>
              <a:t>doubt as </a:t>
            </a:r>
            <a:r>
              <a:rPr lang="en-GB" sz="7200" i="1" dirty="0"/>
              <a:t>to whether the prisoner killed the deceased with a malicious intention, the prosecution has not made out the case and the prisoner is entitled to an </a:t>
            </a:r>
            <a:r>
              <a:rPr lang="en-GB" sz="7200" i="1" dirty="0" smtClean="0"/>
              <a:t>acquittal…</a:t>
            </a:r>
            <a:r>
              <a:rPr lang="en-GB" sz="7200" i="1" dirty="0" smtClean="0">
                <a:solidFill>
                  <a:srgbClr val="165160"/>
                </a:solidFill>
              </a:rPr>
              <a:t>When </a:t>
            </a:r>
            <a:r>
              <a:rPr lang="en-GB" sz="7200" i="1" dirty="0">
                <a:solidFill>
                  <a:srgbClr val="165160"/>
                </a:solidFill>
              </a:rPr>
              <a:t>dealing with a murder case the Crown must prove (a) death as the result of a voluntary act of the accused and (b) malice of the accused.</a:t>
            </a:r>
            <a:endParaRPr lang="en-US" sz="7200" dirty="0">
              <a:solidFill>
                <a:srgbClr val="165160"/>
              </a:solidFill>
            </a:endParaRPr>
          </a:p>
          <a:p>
            <a:pPr>
              <a:spcAft>
                <a:spcPts val="1200"/>
              </a:spcAft>
            </a:pPr>
            <a:r>
              <a:rPr lang="en-US" sz="7200" dirty="0"/>
              <a:t>The conviction was overturned and </a:t>
            </a:r>
            <a:r>
              <a:rPr lang="en-US" sz="7200" dirty="0" err="1"/>
              <a:t>Woolmington</a:t>
            </a:r>
            <a:r>
              <a:rPr lang="en-US" sz="7200" dirty="0"/>
              <a:t> acquitted. He was released three days before his scheduled execution date.</a:t>
            </a:r>
          </a:p>
          <a:p>
            <a:pPr>
              <a:spcAft>
                <a:spcPts val="1200"/>
              </a:spcAft>
            </a:pPr>
            <a:endParaRPr lang="en-US" dirty="0"/>
          </a:p>
        </p:txBody>
      </p:sp>
      <p:sp>
        <p:nvSpPr>
          <p:cNvPr id="2" name="Title 1"/>
          <p:cNvSpPr>
            <a:spLocks noGrp="1"/>
          </p:cNvSpPr>
          <p:nvPr>
            <p:ph type="title"/>
          </p:nvPr>
        </p:nvSpPr>
        <p:spPr/>
        <p:txBody>
          <a:bodyPr/>
          <a:lstStyle/>
          <a:p>
            <a:r>
              <a:rPr lang="en-US" dirty="0" smtClean="0"/>
              <a:t>House of Lords ruling</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305800" cy="4525963"/>
          </a:xfrm>
        </p:spPr>
        <p:txBody>
          <a:bodyPr>
            <a:noAutofit/>
          </a:bodyPr>
          <a:lstStyle/>
          <a:p>
            <a:pPr algn="just">
              <a:buNone/>
            </a:pPr>
            <a:r>
              <a:rPr lang="en-US" sz="1900" dirty="0" smtClean="0"/>
              <a:t>	</a:t>
            </a:r>
            <a:r>
              <a:rPr lang="en-US" sz="1900" b="1" dirty="0" smtClean="0"/>
              <a:t>Criminal </a:t>
            </a:r>
            <a:r>
              <a:rPr lang="en-US" sz="1900" b="1" dirty="0"/>
              <a:t>case</a:t>
            </a:r>
          </a:p>
          <a:p>
            <a:pPr algn="just"/>
            <a:r>
              <a:rPr lang="en-US" sz="1900" i="1" dirty="0" smtClean="0"/>
              <a:t>“”It </a:t>
            </a:r>
            <a:r>
              <a:rPr lang="en-US" sz="1900" i="1" dirty="0"/>
              <a:t>need not reach certainty, but it must carry a high degree of probability. Proof beyond reasonable doubt does not mean proof beyond a shadow of a doubt.</a:t>
            </a:r>
            <a:r>
              <a:rPr lang="en-US" sz="1900" i="1" dirty="0" smtClean="0"/>
              <a:t> If </a:t>
            </a:r>
            <a:r>
              <a:rPr lang="en-US" sz="1900" i="1" dirty="0"/>
              <a:t>the evidence is so strong against a man as to leave only a remote possibility in his </a:t>
            </a:r>
            <a:r>
              <a:rPr lang="en-US" sz="1900" i="1" dirty="0" err="1"/>
              <a:t>favour</a:t>
            </a:r>
            <a:r>
              <a:rPr lang="en-US" sz="1900" i="1" dirty="0"/>
              <a:t> which can be dismissed with the sentence “Of course it is possible but not in the least probable”, the case is proved beyond reasonable </a:t>
            </a:r>
            <a:r>
              <a:rPr lang="en-US" sz="1900" i="1" dirty="0" smtClean="0"/>
              <a:t>doubt.</a:t>
            </a:r>
            <a:r>
              <a:rPr lang="en-US" sz="1900" i="1" dirty="0"/>
              <a:t>” </a:t>
            </a:r>
            <a:endParaRPr lang="en-US" sz="1900" dirty="0" smtClean="0"/>
          </a:p>
          <a:p>
            <a:pPr algn="just">
              <a:buNone/>
            </a:pPr>
            <a:endParaRPr lang="en-US" sz="1900" dirty="0" smtClean="0"/>
          </a:p>
          <a:p>
            <a:pPr algn="just">
              <a:buNone/>
            </a:pPr>
            <a:r>
              <a:rPr lang="en-US" sz="1900" b="1" dirty="0" smtClean="0"/>
              <a:t>	Civil case</a:t>
            </a:r>
            <a:endParaRPr lang="en-US" sz="1900" dirty="0" smtClean="0"/>
          </a:p>
          <a:p>
            <a:pPr algn="just"/>
            <a:r>
              <a:rPr lang="en-US" sz="1900" i="1" dirty="0" smtClean="0"/>
              <a:t>“It </a:t>
            </a:r>
            <a:r>
              <a:rPr lang="en-US" sz="1900" i="1" dirty="0"/>
              <a:t>must carry a reasonable degree of probability, not so high as is required in a criminal case. If the evidence is such that the tribunal can say: ‘we think it more probable than not’, the burden is discharged, but if the probabilities are equal it is not.”</a:t>
            </a:r>
            <a:r>
              <a:rPr lang="en-US" sz="1900" i="1" dirty="0" smtClean="0"/>
              <a:t> </a:t>
            </a:r>
          </a:p>
          <a:p>
            <a:pPr algn="just">
              <a:buNone/>
            </a:pPr>
            <a:r>
              <a:rPr lang="en-US" sz="1900" i="1" dirty="0" smtClean="0"/>
              <a:t>     - </a:t>
            </a:r>
            <a:r>
              <a:rPr lang="en-US" sz="1900" i="1" dirty="0" smtClean="0"/>
              <a:t>Lord </a:t>
            </a:r>
            <a:r>
              <a:rPr lang="en-US" sz="1900" i="1" dirty="0"/>
              <a:t>Denning</a:t>
            </a:r>
            <a:endParaRPr lang="en-US" sz="1900" dirty="0"/>
          </a:p>
          <a:p>
            <a:endParaRPr lang="en-US" sz="1900" dirty="0"/>
          </a:p>
        </p:txBody>
      </p:sp>
      <p:sp>
        <p:nvSpPr>
          <p:cNvPr id="2" name="Title 1"/>
          <p:cNvSpPr>
            <a:spLocks noGrp="1"/>
          </p:cNvSpPr>
          <p:nvPr>
            <p:ph type="title"/>
          </p:nvPr>
        </p:nvSpPr>
        <p:spPr>
          <a:xfrm>
            <a:off x="381000" y="533400"/>
            <a:ext cx="8382000" cy="731838"/>
          </a:xfrm>
        </p:spPr>
        <p:txBody>
          <a:bodyPr>
            <a:normAutofit fontScale="90000"/>
          </a:bodyPr>
          <a:lstStyle/>
          <a:p>
            <a:r>
              <a:rPr lang="en-US" b="1" i="1" dirty="0"/>
              <a:t>Miller v Minister of </a:t>
            </a:r>
            <a:r>
              <a:rPr lang="en-US" b="1" i="1" dirty="0" smtClean="0"/>
              <a:t>Pensions </a:t>
            </a:r>
            <a:r>
              <a:rPr lang="en-US" dirty="0" smtClean="0"/>
              <a:t>[</a:t>
            </a:r>
            <a:r>
              <a:rPr lang="en-US" dirty="0"/>
              <a:t>1947</a:t>
            </a:r>
            <a:r>
              <a:rPr lang="en-US" dirty="0" smtClean="0"/>
              <a:t>]</a:t>
            </a:r>
            <a:br>
              <a:rPr lang="en-US" dirty="0" smtClean="0"/>
            </a:br>
            <a:endParaRPr lang="en-US" dirty="0"/>
          </a:p>
        </p:txBody>
      </p:sp>
      <p:sp>
        <p:nvSpPr>
          <p:cNvPr id="4" name="Rectangle 3"/>
          <p:cNvSpPr/>
          <p:nvPr/>
        </p:nvSpPr>
        <p:spPr>
          <a:xfrm>
            <a:off x="457200" y="990600"/>
            <a:ext cx="8229600" cy="415498"/>
          </a:xfrm>
          <a:prstGeom prst="rect">
            <a:avLst/>
          </a:prstGeom>
        </p:spPr>
        <p:txBody>
          <a:bodyPr wrap="square">
            <a:spAutoFit/>
          </a:bodyPr>
          <a:lstStyle/>
          <a:p>
            <a:r>
              <a:rPr lang="en-US" sz="2100" dirty="0" smtClean="0">
                <a:solidFill>
                  <a:schemeClr val="tx1">
                    <a:lumMod val="65000"/>
                    <a:lumOff val="35000"/>
                  </a:schemeClr>
                </a:solidFill>
              </a:rPr>
              <a:t>Differentiating the burden of proof in criminal and civil cases</a:t>
            </a:r>
            <a:endParaRPr lang="en-US" sz="2100" dirty="0">
              <a:solidFill>
                <a:schemeClr val="tx1">
                  <a:lumMod val="65000"/>
                  <a:lumOff val="35000"/>
                </a:schemeClr>
              </a:solidFill>
            </a:endParaRPr>
          </a:p>
        </p:txBody>
      </p:sp>
      <p:pic>
        <p:nvPicPr>
          <p:cNvPr id="5" name="Picture 4"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3"/>
          <p:cNvSpPr>
            <a:spLocks noGrp="1"/>
          </p:cNvSpPr>
          <p:nvPr>
            <p:ph type="ctrTitle"/>
          </p:nvPr>
        </p:nvSpPr>
        <p:spPr>
          <a:xfrm>
            <a:off x="228600" y="1447800"/>
            <a:ext cx="7772400" cy="1829761"/>
          </a:xfrm>
        </p:spPr>
        <p:txBody>
          <a:bodyPr>
            <a:normAutofit/>
          </a:bodyPr>
          <a:lstStyle/>
          <a:p>
            <a:r>
              <a:rPr lang="en-US" sz="5200" dirty="0" smtClean="0"/>
              <a:t>The End</a:t>
            </a:r>
          </a:p>
        </p:txBody>
      </p:sp>
      <p:sp>
        <p:nvSpPr>
          <p:cNvPr id="13315" name="Subtitle 4"/>
          <p:cNvSpPr>
            <a:spLocks noGrp="1"/>
          </p:cNvSpPr>
          <p:nvPr>
            <p:ph type="subTitle" idx="1"/>
          </p:nvPr>
        </p:nvSpPr>
        <p:spPr/>
        <p:txBody>
          <a:bodyPr>
            <a:normAutofit/>
          </a:bodyPr>
          <a:lstStyle/>
          <a:p>
            <a:r>
              <a:rPr lang="en-US" sz="3000" dirty="0" smtClean="0">
                <a:solidFill>
                  <a:schemeClr val="tx1"/>
                </a:solidFill>
              </a:rPr>
              <a:t>Questions about Litigation?</a:t>
            </a:r>
          </a:p>
        </p:txBody>
      </p:sp>
      <p:pic>
        <p:nvPicPr>
          <p:cNvPr id="4" name="Picture 3" descr="namati_logo_white.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304800" y="6096001"/>
            <a:ext cx="2784765" cy="533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95400"/>
            <a:ext cx="8305800" cy="4953000"/>
          </a:xfrm>
        </p:spPr>
        <p:txBody>
          <a:bodyPr>
            <a:normAutofit fontScale="77500" lnSpcReduction="20000"/>
          </a:bodyPr>
          <a:lstStyle/>
          <a:p>
            <a:pPr>
              <a:lnSpc>
                <a:spcPct val="120000"/>
              </a:lnSpc>
              <a:spcAft>
                <a:spcPts val="700"/>
              </a:spcAft>
            </a:pPr>
            <a:r>
              <a:rPr lang="en-US" dirty="0"/>
              <a:t>A controversy before a court or a "lawsuit" is commonly referred to as “litigation”. If it is not settled by agreement between the parties it would eventually be heard and decided by a judge or jury in a court.</a:t>
            </a:r>
            <a:r>
              <a:rPr lang="en-US" dirty="0" smtClean="0"/>
              <a:t> </a:t>
            </a:r>
          </a:p>
          <a:p>
            <a:pPr>
              <a:lnSpc>
                <a:spcPct val="120000"/>
              </a:lnSpc>
              <a:spcAft>
                <a:spcPts val="700"/>
              </a:spcAft>
            </a:pPr>
            <a:r>
              <a:rPr lang="en-US" dirty="0"/>
              <a:t>Litigation is one way that people and companies resolve </a:t>
            </a:r>
            <a:r>
              <a:rPr lang="en-US" dirty="0" smtClean="0"/>
              <a:t>disputes.</a:t>
            </a:r>
          </a:p>
          <a:p>
            <a:pPr>
              <a:lnSpc>
                <a:spcPct val="120000"/>
              </a:lnSpc>
              <a:spcAft>
                <a:spcPts val="700"/>
              </a:spcAft>
            </a:pPr>
            <a:r>
              <a:rPr lang="en-US" dirty="0" smtClean="0"/>
              <a:t>The </a:t>
            </a:r>
            <a:r>
              <a:rPr lang="en-US" dirty="0"/>
              <a:t>term "litigation" is sometimes </a:t>
            </a:r>
            <a:r>
              <a:rPr lang="en-US" dirty="0" smtClean="0"/>
              <a:t>used to </a:t>
            </a:r>
            <a:r>
              <a:rPr lang="en-US" dirty="0"/>
              <a:t>distinguish lawsuits </a:t>
            </a:r>
            <a:r>
              <a:rPr lang="en-US" dirty="0" smtClean="0"/>
              <a:t>from “</a:t>
            </a:r>
            <a:r>
              <a:rPr lang="en-US" dirty="0"/>
              <a:t>alternate dispute resolution” methods such </a:t>
            </a:r>
            <a:r>
              <a:rPr lang="en-US" dirty="0" smtClean="0"/>
              <a:t>as:</a:t>
            </a:r>
          </a:p>
          <a:p>
            <a:pPr lvl="1">
              <a:lnSpc>
                <a:spcPct val="120000"/>
              </a:lnSpc>
              <a:spcAft>
                <a:spcPts val="700"/>
              </a:spcAft>
            </a:pPr>
            <a:r>
              <a:rPr lang="en-US" sz="2581" dirty="0" smtClean="0"/>
              <a:t>"arbitration” - a </a:t>
            </a:r>
            <a:r>
              <a:rPr lang="en-US" sz="2581" dirty="0"/>
              <a:t>private arbitrator would make the </a:t>
            </a:r>
            <a:r>
              <a:rPr lang="en-US" sz="2581" dirty="0" smtClean="0"/>
              <a:t>decision</a:t>
            </a:r>
          </a:p>
          <a:p>
            <a:pPr lvl="1">
              <a:lnSpc>
                <a:spcPct val="120000"/>
              </a:lnSpc>
              <a:spcAft>
                <a:spcPts val="700"/>
              </a:spcAft>
            </a:pPr>
            <a:r>
              <a:rPr lang="en-US" sz="2581" dirty="0" smtClean="0"/>
              <a:t>“</a:t>
            </a:r>
            <a:r>
              <a:rPr lang="en-US" sz="2581" dirty="0"/>
              <a:t>mediation”</a:t>
            </a:r>
            <a:r>
              <a:rPr lang="en-US" sz="2581" dirty="0" smtClean="0"/>
              <a:t> - a </a:t>
            </a:r>
            <a:r>
              <a:rPr lang="en-US" sz="2581" dirty="0"/>
              <a:t>type of structured meeting with the parties and an independent third party who works to help them fashion an agreement among </a:t>
            </a:r>
            <a:r>
              <a:rPr lang="en-US" sz="2581" dirty="0" smtClean="0"/>
              <a:t>themselves.</a:t>
            </a:r>
          </a:p>
          <a:p>
            <a:pPr>
              <a:lnSpc>
                <a:spcPct val="120000"/>
              </a:lnSpc>
              <a:spcAft>
                <a:spcPts val="700"/>
              </a:spcAft>
            </a:pPr>
            <a:endParaRPr lang="en-US" dirty="0"/>
          </a:p>
          <a:p>
            <a:pPr>
              <a:lnSpc>
                <a:spcPct val="120000"/>
              </a:lnSpc>
              <a:spcAft>
                <a:spcPts val="700"/>
              </a:spcAft>
            </a:pPr>
            <a:endParaRPr lang="en-US" dirty="0"/>
          </a:p>
        </p:txBody>
      </p:sp>
      <p:sp>
        <p:nvSpPr>
          <p:cNvPr id="2" name="Title 1"/>
          <p:cNvSpPr>
            <a:spLocks noGrp="1"/>
          </p:cNvSpPr>
          <p:nvPr>
            <p:ph type="title"/>
          </p:nvPr>
        </p:nvSpPr>
        <p:spPr/>
        <p:txBody>
          <a:bodyPr/>
          <a:lstStyle/>
          <a:p>
            <a:r>
              <a:rPr lang="en-US" dirty="0" smtClean="0"/>
              <a:t>What is litigation?</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05800" cy="4711891"/>
          </a:xfrm>
        </p:spPr>
        <p:txBody>
          <a:bodyPr>
            <a:noAutofit/>
          </a:bodyPr>
          <a:lstStyle/>
          <a:p>
            <a:pPr>
              <a:lnSpc>
                <a:spcPct val="120000"/>
              </a:lnSpc>
              <a:spcAft>
                <a:spcPts val="600"/>
              </a:spcAft>
            </a:pPr>
            <a:r>
              <a:rPr lang="en-GB" sz="2000" dirty="0"/>
              <a:t>A dispute is</a:t>
            </a:r>
            <a:r>
              <a:rPr lang="en-GB" sz="2000" dirty="0" smtClean="0"/>
              <a:t> ‘</a:t>
            </a:r>
            <a:r>
              <a:rPr lang="en-GB" sz="2000" i="1" dirty="0" smtClean="0"/>
              <a:t>in </a:t>
            </a:r>
            <a:r>
              <a:rPr lang="en-GB" sz="2000" b="1" i="1" dirty="0" smtClean="0"/>
              <a:t>litigation</a:t>
            </a:r>
            <a:r>
              <a:rPr lang="en-GB" sz="2000" dirty="0"/>
              <a:t>' (or being 'litigated') when it has become the subject of a formal court action or law suit (</a:t>
            </a:r>
            <a:r>
              <a:rPr lang="en-GB" sz="2000" dirty="0" err="1"/>
              <a:t>duhaime.org</a:t>
            </a:r>
            <a:r>
              <a:rPr lang="en-GB" sz="2000" dirty="0" smtClean="0"/>
              <a:t>)</a:t>
            </a:r>
            <a:endParaRPr lang="en-US" sz="2000" dirty="0" smtClean="0"/>
          </a:p>
          <a:p>
            <a:pPr>
              <a:lnSpc>
                <a:spcPct val="120000"/>
              </a:lnSpc>
              <a:spcAft>
                <a:spcPts val="600"/>
              </a:spcAft>
            </a:pPr>
            <a:r>
              <a:rPr lang="en-GB" sz="2000" dirty="0" smtClean="0"/>
              <a:t>A</a:t>
            </a:r>
            <a:r>
              <a:rPr lang="en-GB" sz="2000" dirty="0"/>
              <a:t> </a:t>
            </a:r>
            <a:r>
              <a:rPr lang="en-GB" sz="2000" b="1" dirty="0"/>
              <a:t>lawsuit</a:t>
            </a:r>
            <a:r>
              <a:rPr lang="en-GB" sz="2000" dirty="0"/>
              <a:t>, or "suit in law", is a civil action brought before a court of law in which a plaintiff, a party who claims to have suffered injury/loss/damage from a defendant's actions, seeks a legal or equitable remedy</a:t>
            </a:r>
            <a:r>
              <a:rPr lang="en-GB" sz="2000" dirty="0" smtClean="0"/>
              <a:t> </a:t>
            </a:r>
            <a:endParaRPr lang="en-US" sz="2000" dirty="0" smtClean="0"/>
          </a:p>
          <a:p>
            <a:pPr>
              <a:lnSpc>
                <a:spcPct val="120000"/>
              </a:lnSpc>
              <a:spcAft>
                <a:spcPts val="600"/>
              </a:spcAft>
            </a:pPr>
            <a:r>
              <a:rPr lang="en-GB" sz="2000" dirty="0"/>
              <a:t>The defendant is required to respond to the plaintiff's complaint. If the plaintiff is successful, judgment will be given in the plaintiff's favour, and a range of court orders may be issued to enforce a right, award damages, or impose an injunction to prevent an act or compel an act</a:t>
            </a:r>
            <a:r>
              <a:rPr lang="en-GB" sz="2000" dirty="0" smtClean="0"/>
              <a:t>.</a:t>
            </a:r>
            <a:endParaRPr lang="en-US" sz="2000" dirty="0" smtClean="0"/>
          </a:p>
          <a:p>
            <a:pPr>
              <a:lnSpc>
                <a:spcPct val="120000"/>
              </a:lnSpc>
              <a:spcAft>
                <a:spcPts val="600"/>
              </a:spcAft>
            </a:pPr>
            <a:endParaRPr lang="en-US" sz="2000" dirty="0"/>
          </a:p>
        </p:txBody>
      </p:sp>
      <p:sp>
        <p:nvSpPr>
          <p:cNvPr id="2" name="Title 1"/>
          <p:cNvSpPr>
            <a:spLocks noGrp="1"/>
          </p:cNvSpPr>
          <p:nvPr>
            <p:ph type="title"/>
          </p:nvPr>
        </p:nvSpPr>
        <p:spPr/>
        <p:txBody>
          <a:bodyPr/>
          <a:lstStyle/>
          <a:p>
            <a:r>
              <a:rPr lang="en-US" dirty="0" smtClean="0"/>
              <a:t>What is litigation? Cont.</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81328"/>
            <a:ext cx="8229600" cy="4525963"/>
          </a:xfrm>
        </p:spPr>
        <p:txBody>
          <a:bodyPr>
            <a:normAutofit/>
          </a:bodyPr>
          <a:lstStyle/>
          <a:p>
            <a:pPr>
              <a:spcBef>
                <a:spcPts val="1000"/>
              </a:spcBef>
              <a:spcAft>
                <a:spcPts val="600"/>
              </a:spcAft>
            </a:pPr>
            <a:r>
              <a:rPr lang="en-US" sz="2300" u="sng" dirty="0" smtClean="0"/>
              <a:t>The conduct of a lawsuit is called </a:t>
            </a:r>
            <a:r>
              <a:rPr lang="en-US" sz="2300" b="1" u="sng" dirty="0" smtClean="0"/>
              <a:t>litigation</a:t>
            </a:r>
            <a:r>
              <a:rPr lang="en-US" sz="2300" dirty="0" smtClean="0"/>
              <a:t>. One who has a tendency to litigate rather than seek non-judicial remedies is called </a:t>
            </a:r>
            <a:r>
              <a:rPr lang="en-US" sz="2300" b="1" dirty="0" smtClean="0"/>
              <a:t>litigious</a:t>
            </a:r>
            <a:r>
              <a:rPr lang="en-US" sz="2300" dirty="0" smtClean="0"/>
              <a:t>.</a:t>
            </a:r>
          </a:p>
          <a:p>
            <a:pPr>
              <a:spcBef>
                <a:spcPts val="1000"/>
              </a:spcBef>
              <a:spcAft>
                <a:spcPts val="600"/>
              </a:spcAft>
            </a:pPr>
            <a:r>
              <a:rPr lang="en-US" sz="2300" dirty="0" smtClean="0"/>
              <a:t>A </a:t>
            </a:r>
            <a:r>
              <a:rPr lang="en-US" sz="2300" dirty="0"/>
              <a:t>lawsuit may involve </a:t>
            </a:r>
            <a:r>
              <a:rPr lang="en-US" sz="2300" dirty="0" smtClean="0"/>
              <a:t>dispute resolution of private </a:t>
            </a:r>
            <a:r>
              <a:rPr lang="en-US" sz="2300" dirty="0"/>
              <a:t>law issues between individuals, business entities or non-profit </a:t>
            </a:r>
            <a:r>
              <a:rPr lang="en-US" sz="2300" dirty="0" smtClean="0"/>
              <a:t>organizations</a:t>
            </a:r>
            <a:r>
              <a:rPr lang="en-US" sz="2300" dirty="0"/>
              <a:t>.</a:t>
            </a:r>
            <a:r>
              <a:rPr lang="en-US" sz="2300" dirty="0" smtClean="0"/>
              <a:t> </a:t>
            </a:r>
          </a:p>
          <a:p>
            <a:pPr>
              <a:spcBef>
                <a:spcPts val="1000"/>
              </a:spcBef>
              <a:spcAft>
                <a:spcPts val="600"/>
              </a:spcAft>
            </a:pPr>
            <a:r>
              <a:rPr lang="en-US" sz="2300" dirty="0" smtClean="0"/>
              <a:t>A </a:t>
            </a:r>
            <a:r>
              <a:rPr lang="en-US" sz="2300" dirty="0"/>
              <a:t>lawsuit may also enable the state to be treated as if it were a private party in a civil case, as plaintiff or defendant regarding an injury, or may provide the state with a civil cause of action to enforce certain laws</a:t>
            </a:r>
            <a:r>
              <a:rPr lang="en-US" sz="2300" dirty="0" smtClean="0"/>
              <a:t>.</a:t>
            </a:r>
          </a:p>
        </p:txBody>
      </p:sp>
      <p:sp>
        <p:nvSpPr>
          <p:cNvPr id="2" name="Title 1"/>
          <p:cNvSpPr>
            <a:spLocks noGrp="1"/>
          </p:cNvSpPr>
          <p:nvPr>
            <p:ph type="title"/>
          </p:nvPr>
        </p:nvSpPr>
        <p:spPr/>
        <p:txBody>
          <a:bodyPr/>
          <a:lstStyle/>
          <a:p>
            <a:r>
              <a:rPr lang="en-US" dirty="0" smtClean="0"/>
              <a:t>What is litigation? Cont.</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1200"/>
              </a:spcAft>
            </a:pPr>
            <a:r>
              <a:rPr lang="en-GB" b="1" dirty="0" smtClean="0"/>
              <a:t>Plaintiff</a:t>
            </a:r>
            <a:r>
              <a:rPr lang="en-GB" dirty="0" smtClean="0"/>
              <a:t>:  </a:t>
            </a:r>
            <a:r>
              <a:rPr lang="en-GB" dirty="0"/>
              <a:t>party who claims to have suffered injury/loss/damage</a:t>
            </a:r>
            <a:r>
              <a:rPr lang="en-GB" dirty="0" smtClean="0"/>
              <a:t> </a:t>
            </a:r>
          </a:p>
          <a:p>
            <a:pPr>
              <a:spcAft>
                <a:spcPts val="1200"/>
              </a:spcAft>
            </a:pPr>
            <a:r>
              <a:rPr lang="en-GB" b="1" dirty="0" smtClean="0"/>
              <a:t>Defendant</a:t>
            </a:r>
            <a:r>
              <a:rPr lang="en-GB" dirty="0" smtClean="0"/>
              <a:t>- </a:t>
            </a:r>
            <a:r>
              <a:rPr lang="en-GB" dirty="0"/>
              <a:t>person against whom remedy is sought</a:t>
            </a:r>
            <a:endParaRPr lang="en-US" dirty="0"/>
          </a:p>
          <a:p>
            <a:pPr>
              <a:spcAft>
                <a:spcPts val="1200"/>
              </a:spcAft>
            </a:pPr>
            <a:r>
              <a:rPr lang="en-GB" dirty="0"/>
              <a:t>Natural persons</a:t>
            </a:r>
            <a:endParaRPr lang="en-US" dirty="0"/>
          </a:p>
          <a:p>
            <a:pPr>
              <a:spcAft>
                <a:spcPts val="1200"/>
              </a:spcAft>
            </a:pPr>
            <a:r>
              <a:rPr lang="en-GB" dirty="0"/>
              <a:t>Juristic persons</a:t>
            </a:r>
            <a:endParaRPr lang="en-US" dirty="0"/>
          </a:p>
          <a:p>
            <a:pPr>
              <a:spcAft>
                <a:spcPts val="1200"/>
              </a:spcAft>
            </a:pPr>
            <a:r>
              <a:rPr lang="en-GB" dirty="0"/>
              <a:t>The state</a:t>
            </a:r>
            <a:endParaRPr lang="en-US" dirty="0"/>
          </a:p>
          <a:p>
            <a:pPr>
              <a:spcAft>
                <a:spcPts val="1200"/>
              </a:spcAft>
            </a:pPr>
            <a:endParaRPr lang="en-US" dirty="0"/>
          </a:p>
        </p:txBody>
      </p:sp>
      <p:sp>
        <p:nvSpPr>
          <p:cNvPr id="2" name="Title 1"/>
          <p:cNvSpPr>
            <a:spLocks noGrp="1"/>
          </p:cNvSpPr>
          <p:nvPr>
            <p:ph type="title"/>
          </p:nvPr>
        </p:nvSpPr>
        <p:spPr/>
        <p:txBody>
          <a:bodyPr/>
          <a:lstStyle/>
          <a:p>
            <a:r>
              <a:rPr lang="en-US" dirty="0" smtClean="0"/>
              <a:t>Parties in litigation</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spcAft>
                <a:spcPts val="1200"/>
              </a:spcAft>
            </a:pPr>
            <a:r>
              <a:rPr lang="en-GB" sz="3027" dirty="0" smtClean="0"/>
              <a:t>Gathering </a:t>
            </a:r>
            <a:r>
              <a:rPr lang="en-GB" sz="3027" dirty="0"/>
              <a:t>of facts</a:t>
            </a:r>
            <a:endParaRPr lang="en-US" sz="3027" dirty="0" smtClean="0"/>
          </a:p>
          <a:p>
            <a:pPr lvl="0">
              <a:spcAft>
                <a:spcPts val="1200"/>
              </a:spcAft>
            </a:pPr>
            <a:r>
              <a:rPr lang="en-GB" sz="3027" dirty="0"/>
              <a:t>R</a:t>
            </a:r>
            <a:r>
              <a:rPr lang="en-GB" sz="3027" dirty="0" smtClean="0"/>
              <a:t>esearch</a:t>
            </a:r>
            <a:endParaRPr lang="en-US" sz="3027" dirty="0"/>
          </a:p>
          <a:p>
            <a:pPr lvl="0">
              <a:spcAft>
                <a:spcPts val="1200"/>
              </a:spcAft>
            </a:pPr>
            <a:r>
              <a:rPr lang="en-GB" sz="3027" dirty="0"/>
              <a:t>Identification of authorities</a:t>
            </a:r>
            <a:endParaRPr lang="en-US" sz="3027" dirty="0"/>
          </a:p>
          <a:p>
            <a:pPr lvl="0">
              <a:spcAft>
                <a:spcPts val="1200"/>
              </a:spcAft>
            </a:pPr>
            <a:r>
              <a:rPr lang="en-GB" sz="3027" dirty="0"/>
              <a:t>Letter before action</a:t>
            </a:r>
            <a:endParaRPr lang="en-US" sz="3027" dirty="0"/>
          </a:p>
          <a:p>
            <a:endParaRPr lang="en-US" sz="5400" dirty="0"/>
          </a:p>
        </p:txBody>
      </p:sp>
      <p:sp>
        <p:nvSpPr>
          <p:cNvPr id="2" name="Title 1"/>
          <p:cNvSpPr>
            <a:spLocks noGrp="1"/>
          </p:cNvSpPr>
          <p:nvPr>
            <p:ph type="title"/>
          </p:nvPr>
        </p:nvSpPr>
        <p:spPr>
          <a:xfrm>
            <a:off x="609600" y="533400"/>
            <a:ext cx="8077200" cy="884238"/>
          </a:xfrm>
        </p:spPr>
        <p:txBody>
          <a:bodyPr>
            <a:noAutofit/>
          </a:bodyPr>
          <a:lstStyle/>
          <a:p>
            <a:r>
              <a:rPr lang="en-GB" sz="4300" b="1" dirty="0" smtClean="0"/>
              <a:t>Pre-trial</a:t>
            </a:r>
            <a:endParaRPr lang="en-US" sz="4300"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spcAft>
                <a:spcPts val="1200"/>
              </a:spcAft>
            </a:pPr>
            <a:r>
              <a:rPr lang="en-GB" dirty="0" smtClean="0"/>
              <a:t>Presentation </a:t>
            </a:r>
            <a:r>
              <a:rPr lang="en-GB" dirty="0"/>
              <a:t>of claim and </a:t>
            </a:r>
            <a:r>
              <a:rPr lang="en-GB" dirty="0" smtClean="0"/>
              <a:t>defence/counterclaim</a:t>
            </a:r>
            <a:endParaRPr lang="en-US" dirty="0"/>
          </a:p>
          <a:p>
            <a:pPr>
              <a:spcAft>
                <a:spcPts val="1200"/>
              </a:spcAft>
            </a:pPr>
            <a:r>
              <a:rPr lang="en-GB" dirty="0"/>
              <a:t>Evidence-in-chief</a:t>
            </a:r>
            <a:endParaRPr lang="en-US" dirty="0"/>
          </a:p>
          <a:p>
            <a:pPr>
              <a:spcAft>
                <a:spcPts val="1200"/>
              </a:spcAft>
            </a:pPr>
            <a:r>
              <a:rPr lang="en-GB" dirty="0"/>
              <a:t>Cross- examination</a:t>
            </a:r>
            <a:endParaRPr lang="en-US" dirty="0"/>
          </a:p>
          <a:p>
            <a:pPr>
              <a:spcAft>
                <a:spcPts val="1200"/>
              </a:spcAft>
            </a:pPr>
            <a:r>
              <a:rPr lang="en-GB" dirty="0"/>
              <a:t>Re-examination</a:t>
            </a:r>
            <a:endParaRPr lang="en-US" dirty="0"/>
          </a:p>
          <a:p>
            <a:pPr lvl="0">
              <a:spcAft>
                <a:spcPts val="1200"/>
              </a:spcAft>
            </a:pPr>
            <a:r>
              <a:rPr lang="en-GB" dirty="0"/>
              <a:t>Burden of proof</a:t>
            </a:r>
            <a:endParaRPr lang="en-US" dirty="0"/>
          </a:p>
          <a:p>
            <a:pPr lvl="0">
              <a:spcAft>
                <a:spcPts val="1200"/>
              </a:spcAft>
            </a:pPr>
            <a:r>
              <a:rPr lang="en-GB" dirty="0"/>
              <a:t>Standard of proof- </a:t>
            </a:r>
            <a:r>
              <a:rPr lang="en-GB" b="1" dirty="0"/>
              <a:t>balance of probability</a:t>
            </a:r>
            <a:endParaRPr lang="en-US" dirty="0"/>
          </a:p>
          <a:p>
            <a:pPr>
              <a:spcAft>
                <a:spcPts val="1200"/>
              </a:spcAft>
            </a:pPr>
            <a:r>
              <a:rPr lang="en-GB" dirty="0"/>
              <a:t>Judgment 	</a:t>
            </a:r>
            <a:endParaRPr lang="en-US" dirty="0"/>
          </a:p>
          <a:p>
            <a:pPr>
              <a:spcAft>
                <a:spcPts val="1200"/>
              </a:spcAft>
            </a:pPr>
            <a:endParaRPr lang="en-US" dirty="0"/>
          </a:p>
        </p:txBody>
      </p:sp>
      <p:sp>
        <p:nvSpPr>
          <p:cNvPr id="2" name="Title 1"/>
          <p:cNvSpPr>
            <a:spLocks noGrp="1"/>
          </p:cNvSpPr>
          <p:nvPr>
            <p:ph type="title"/>
          </p:nvPr>
        </p:nvSpPr>
        <p:spPr>
          <a:xfrm>
            <a:off x="685800" y="381000"/>
            <a:ext cx="8001000" cy="1036638"/>
          </a:xfrm>
        </p:spPr>
        <p:txBody>
          <a:bodyPr>
            <a:normAutofit/>
          </a:bodyPr>
          <a:lstStyle/>
          <a:p>
            <a:r>
              <a:rPr lang="en-GB" dirty="0" smtClean="0"/>
              <a:t>Trial</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Aft>
                <a:spcPts val="1200"/>
              </a:spcAft>
            </a:pPr>
            <a:r>
              <a:rPr lang="en-GB" dirty="0" smtClean="0"/>
              <a:t>Enforcement/execution </a:t>
            </a:r>
            <a:r>
              <a:rPr lang="en-GB" dirty="0"/>
              <a:t>of judgment- bailiffs</a:t>
            </a:r>
            <a:endParaRPr lang="en-US" dirty="0"/>
          </a:p>
          <a:p>
            <a:pPr lvl="0">
              <a:spcAft>
                <a:spcPts val="1200"/>
              </a:spcAft>
            </a:pPr>
            <a:r>
              <a:rPr lang="en-GB" dirty="0"/>
              <a:t>Writ of </a:t>
            </a:r>
            <a:r>
              <a:rPr lang="en-GB" i="1" dirty="0" err="1"/>
              <a:t>fieri</a:t>
            </a:r>
            <a:r>
              <a:rPr lang="en-GB" i="1" dirty="0"/>
              <a:t> </a:t>
            </a:r>
            <a:r>
              <a:rPr lang="en-GB" i="1" dirty="0" err="1"/>
              <a:t>facias</a:t>
            </a:r>
            <a:endParaRPr lang="en-US" i="1" dirty="0"/>
          </a:p>
          <a:p>
            <a:pPr lvl="0">
              <a:spcAft>
                <a:spcPts val="1200"/>
              </a:spcAft>
            </a:pPr>
            <a:r>
              <a:rPr lang="en-GB" dirty="0"/>
              <a:t>Writ of possession</a:t>
            </a:r>
            <a:endParaRPr lang="en-US" dirty="0"/>
          </a:p>
          <a:p>
            <a:pPr lvl="0">
              <a:spcAft>
                <a:spcPts val="1200"/>
              </a:spcAft>
            </a:pPr>
            <a:r>
              <a:rPr lang="en-GB" dirty="0"/>
              <a:t>Attachment of debt</a:t>
            </a:r>
            <a:endParaRPr lang="en-US" dirty="0"/>
          </a:p>
          <a:p>
            <a:pPr lvl="0">
              <a:spcAft>
                <a:spcPts val="1200"/>
              </a:spcAft>
            </a:pPr>
            <a:r>
              <a:rPr lang="en-GB" dirty="0" smtClean="0"/>
              <a:t>Garnishee</a:t>
            </a:r>
            <a:endParaRPr lang="en-US" dirty="0"/>
          </a:p>
          <a:p>
            <a:pPr>
              <a:spcAft>
                <a:spcPts val="1200"/>
              </a:spcAft>
            </a:pPr>
            <a:endParaRPr lang="en-US" dirty="0"/>
          </a:p>
        </p:txBody>
      </p:sp>
      <p:sp>
        <p:nvSpPr>
          <p:cNvPr id="2" name="Title 1"/>
          <p:cNvSpPr>
            <a:spLocks noGrp="1"/>
          </p:cNvSpPr>
          <p:nvPr>
            <p:ph type="title"/>
          </p:nvPr>
        </p:nvSpPr>
        <p:spPr/>
        <p:txBody>
          <a:bodyPr>
            <a:normAutofit/>
          </a:bodyPr>
          <a:lstStyle/>
          <a:p>
            <a:r>
              <a:rPr lang="en-GB" dirty="0" smtClean="0"/>
              <a:t>Post-trial</a:t>
            </a: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864291"/>
          </a:xfrm>
        </p:spPr>
        <p:txBody>
          <a:bodyPr>
            <a:normAutofit fontScale="70000" lnSpcReduction="20000"/>
          </a:bodyPr>
          <a:lstStyle/>
          <a:p>
            <a:pPr lvl="0">
              <a:spcAft>
                <a:spcPts val="1200"/>
              </a:spcAft>
            </a:pPr>
            <a:r>
              <a:rPr lang="en-GB" dirty="0" smtClean="0"/>
              <a:t>Presentation </a:t>
            </a:r>
            <a:r>
              <a:rPr lang="en-GB" dirty="0"/>
              <a:t>of evidence and defence</a:t>
            </a:r>
            <a:endParaRPr lang="en-US" dirty="0"/>
          </a:p>
          <a:p>
            <a:pPr>
              <a:spcAft>
                <a:spcPts val="1200"/>
              </a:spcAft>
            </a:pPr>
            <a:r>
              <a:rPr lang="en-GB" dirty="0"/>
              <a:t>Evidence-in-chief</a:t>
            </a:r>
            <a:endParaRPr lang="en-US" dirty="0"/>
          </a:p>
          <a:p>
            <a:pPr>
              <a:spcAft>
                <a:spcPts val="1200"/>
              </a:spcAft>
            </a:pPr>
            <a:r>
              <a:rPr lang="en-GB" dirty="0"/>
              <a:t>Cross- examination</a:t>
            </a:r>
            <a:endParaRPr lang="en-US" dirty="0"/>
          </a:p>
          <a:p>
            <a:pPr>
              <a:spcAft>
                <a:spcPts val="1200"/>
              </a:spcAft>
            </a:pPr>
            <a:r>
              <a:rPr lang="en-GB" dirty="0"/>
              <a:t>Re-examination</a:t>
            </a:r>
            <a:endParaRPr lang="en-US" dirty="0"/>
          </a:p>
          <a:p>
            <a:pPr lvl="0">
              <a:spcAft>
                <a:spcPts val="1200"/>
              </a:spcAft>
            </a:pPr>
            <a:r>
              <a:rPr lang="en-GB" dirty="0"/>
              <a:t>Burden of </a:t>
            </a:r>
            <a:r>
              <a:rPr lang="en-GB" dirty="0" smtClean="0"/>
              <a:t>proof (see: </a:t>
            </a:r>
            <a:r>
              <a:rPr lang="en-GB" dirty="0" err="1" smtClean="0"/>
              <a:t>Woolmington</a:t>
            </a:r>
            <a:r>
              <a:rPr lang="en-GB" dirty="0" smtClean="0"/>
              <a:t> </a:t>
            </a:r>
            <a:r>
              <a:rPr lang="en-GB" dirty="0"/>
              <a:t>v DPP </a:t>
            </a:r>
            <a:r>
              <a:rPr lang="en-GB" dirty="0" smtClean="0"/>
              <a:t>1935, next slide)</a:t>
            </a:r>
            <a:endParaRPr lang="en-US" dirty="0" smtClean="0"/>
          </a:p>
          <a:p>
            <a:pPr lvl="0">
              <a:spcAft>
                <a:spcPts val="1200"/>
              </a:spcAft>
            </a:pPr>
            <a:r>
              <a:rPr lang="en-GB" dirty="0"/>
              <a:t>Standard of proof- </a:t>
            </a:r>
            <a:r>
              <a:rPr lang="en-GB" b="1" dirty="0"/>
              <a:t>beyond reasonable doubt</a:t>
            </a:r>
            <a:endParaRPr lang="en-US" dirty="0"/>
          </a:p>
          <a:p>
            <a:pPr lvl="0">
              <a:spcAft>
                <a:spcPts val="1200"/>
              </a:spcAft>
            </a:pPr>
            <a:r>
              <a:rPr lang="en-GB" dirty="0"/>
              <a:t>Trial by judge alone</a:t>
            </a:r>
            <a:endParaRPr lang="en-US" dirty="0"/>
          </a:p>
          <a:p>
            <a:pPr lvl="0">
              <a:spcAft>
                <a:spcPts val="1200"/>
              </a:spcAft>
            </a:pPr>
            <a:r>
              <a:rPr lang="en-GB" dirty="0"/>
              <a:t>Trial by jury</a:t>
            </a:r>
            <a:endParaRPr lang="en-US" dirty="0"/>
          </a:p>
          <a:p>
            <a:pPr>
              <a:spcAft>
                <a:spcPts val="1200"/>
              </a:spcAft>
            </a:pPr>
            <a:r>
              <a:rPr lang="en-GB" dirty="0"/>
              <a:t>Verdict</a:t>
            </a:r>
            <a:endParaRPr lang="en-US" dirty="0"/>
          </a:p>
          <a:p>
            <a:pPr>
              <a:spcAft>
                <a:spcPts val="1200"/>
              </a:spcAft>
            </a:pPr>
            <a:r>
              <a:rPr lang="en-GB" dirty="0"/>
              <a:t>Plea in mitigation- allocution</a:t>
            </a:r>
            <a:endParaRPr lang="en-US" dirty="0"/>
          </a:p>
          <a:p>
            <a:pPr>
              <a:spcAft>
                <a:spcPts val="1200"/>
              </a:spcAft>
            </a:pPr>
            <a:r>
              <a:rPr lang="en-GB" dirty="0"/>
              <a:t>Sentencing</a:t>
            </a:r>
            <a:endParaRPr lang="en-US" dirty="0"/>
          </a:p>
          <a:p>
            <a:pPr>
              <a:spcAft>
                <a:spcPts val="1200"/>
              </a:spcAft>
            </a:pPr>
            <a:endParaRPr lang="en-US" dirty="0"/>
          </a:p>
        </p:txBody>
      </p:sp>
      <p:sp>
        <p:nvSpPr>
          <p:cNvPr id="2" name="Title 1"/>
          <p:cNvSpPr>
            <a:spLocks noGrp="1"/>
          </p:cNvSpPr>
          <p:nvPr>
            <p:ph type="title"/>
          </p:nvPr>
        </p:nvSpPr>
        <p:spPr/>
        <p:txBody>
          <a:bodyPr>
            <a:normAutofit fontScale="90000"/>
          </a:bodyPr>
          <a:lstStyle/>
          <a:p>
            <a:r>
              <a:rPr lang="en-GB" dirty="0" smtClean="0"/>
              <a:t>Criminal trial process</a:t>
            </a:r>
            <a:r>
              <a:rPr lang="en-US" dirty="0" smtClean="0"/>
              <a:t/>
            </a:r>
            <a:br>
              <a:rPr lang="en-US" dirty="0" smtClean="0"/>
            </a:br>
            <a:endParaRPr lang="en-US" dirty="0"/>
          </a:p>
        </p:txBody>
      </p:sp>
      <p:pic>
        <p:nvPicPr>
          <p:cNvPr id="4" name="Picture 3" descr="namati_logo_rgb.png"/>
          <p:cNvPicPr>
            <a:picLocks noChangeAspect="1"/>
          </p:cNvPicPr>
          <p:nvPr/>
        </p:nvPicPr>
        <p:blipFill>
          <a:blip r:embed="rId2"/>
          <a:stretch>
            <a:fillRect/>
          </a:stretch>
        </p:blipFill>
        <p:spPr>
          <a:xfrm>
            <a:off x="6781800" y="6124303"/>
            <a:ext cx="2133688" cy="4877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264</TotalTime>
  <Words>1301</Words>
  <Application>Microsoft Macintosh PowerPoint</Application>
  <PresentationFormat>On-screen Show (4:3)</PresentationFormat>
  <Paragraphs>79</Paragraphs>
  <Slides>14</Slides>
  <Notes>0</Notes>
  <HiddenSlides>0</HiddenSlides>
  <MMClips>0</MMClips>
  <ScaleCrop>false</ScaleCrop>
  <HeadingPairs>
    <vt:vector size="4" baseType="variant">
      <vt:variant>
        <vt:lpstr>Design Template</vt:lpstr>
      </vt:variant>
      <vt:variant>
        <vt:i4>1</vt:i4>
      </vt:variant>
      <vt:variant>
        <vt:lpstr>Slide Titles</vt:lpstr>
      </vt:variant>
      <vt:variant>
        <vt:i4>14</vt:i4>
      </vt:variant>
    </vt:vector>
  </HeadingPairs>
  <TitlesOfParts>
    <vt:vector size="15" baseType="lpstr">
      <vt:lpstr>Concourse</vt:lpstr>
      <vt:lpstr>Introduction to Litigation</vt:lpstr>
      <vt:lpstr>What is litigation?</vt:lpstr>
      <vt:lpstr>What is litigation? Cont.</vt:lpstr>
      <vt:lpstr>What is litigation? Cont.</vt:lpstr>
      <vt:lpstr>Parties in litigation</vt:lpstr>
      <vt:lpstr>Pre-trial</vt:lpstr>
      <vt:lpstr>Trial</vt:lpstr>
      <vt:lpstr>Post-trial</vt:lpstr>
      <vt:lpstr>Criminal trial process </vt:lpstr>
      <vt:lpstr>Woolmington v DPP (1935)</vt:lpstr>
      <vt:lpstr>Woolmington cont. </vt:lpstr>
      <vt:lpstr>House of Lords ruling</vt:lpstr>
      <vt:lpstr>Miller v Minister of Pensions [1947] </vt:lpstr>
      <vt:lpstr>The End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litigation</dc:title>
  <dc:creator>Osiwa Sierra Leone</dc:creator>
  <cp:lastModifiedBy>Elizabeth Goldberg</cp:lastModifiedBy>
  <cp:revision>18</cp:revision>
  <dcterms:created xsi:type="dcterms:W3CDTF">2013-08-26T16:31:43Z</dcterms:created>
  <dcterms:modified xsi:type="dcterms:W3CDTF">2013-08-26T16:37:26Z</dcterms:modified>
</cp:coreProperties>
</file>