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F6B2FC2-E6E2-4BCF-8F59-CFB24B1E0D23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69FB566-A1F9-482B-969E-B85F7D762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Legal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199"/>
            <a:ext cx="7772400" cy="925111"/>
          </a:xfrm>
        </p:spPr>
        <p:txBody>
          <a:bodyPr>
            <a:normAutofit/>
          </a:bodyPr>
          <a:lstStyle/>
          <a:p>
            <a:r>
              <a:rPr lang="en-GB" b="1" dirty="0" smtClean="0"/>
              <a:t> </a:t>
            </a:r>
            <a:r>
              <a:rPr lang="en-GB" b="1" dirty="0" smtClean="0">
                <a:solidFill>
                  <a:schemeClr val="tx1"/>
                </a:solidFill>
              </a:rPr>
              <a:t>Paralegal Training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Namati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Sierra Leone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namati_logo_whit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4800" y="6096001"/>
            <a:ext cx="2784765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sz="2800" b="1" u="sng" dirty="0" smtClean="0"/>
              <a:t>Research</a:t>
            </a:r>
            <a:r>
              <a:rPr lang="en-GB" sz="2800" dirty="0"/>
              <a:t> can be defined as the systematic search for knowledge or any systematic investigation to establish facts</a:t>
            </a:r>
            <a:r>
              <a:rPr lang="en-GB" sz="2800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en-GB" sz="2800" b="1" u="sng" dirty="0" smtClean="0"/>
              <a:t>Legal Research </a:t>
            </a:r>
            <a:r>
              <a:rPr lang="en-GB" sz="2800" dirty="0" smtClean="0"/>
              <a:t>entails identifying and retrieving information to support legal decision-making.</a:t>
            </a:r>
            <a:endParaRPr lang="en-US" sz="2800" dirty="0" smtClean="0"/>
          </a:p>
          <a:p>
            <a:pPr>
              <a:spcAft>
                <a:spcPts val="1800"/>
              </a:spcAft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What is research?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410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400" dirty="0" smtClean="0"/>
              <a:t>“In </a:t>
            </a:r>
            <a:r>
              <a:rPr lang="en-GB" sz="2400" dirty="0"/>
              <a:t>its broadest sense, legal research includes each step of a course of action that begins with an analysis of the facts of a problem and concludes with the application and communication of the results of the investigation." </a:t>
            </a:r>
            <a:r>
              <a:rPr lang="en-GB" sz="1600" dirty="0"/>
              <a:t>(</a:t>
            </a:r>
            <a:r>
              <a:rPr lang="en-GB" sz="1600" dirty="0" err="1"/>
              <a:t>Jacobstein</a:t>
            </a:r>
            <a:r>
              <a:rPr lang="en-GB" sz="1600" dirty="0"/>
              <a:t> &amp; </a:t>
            </a:r>
            <a:r>
              <a:rPr lang="en-GB" sz="1600" dirty="0" err="1"/>
              <a:t>Mersky</a:t>
            </a:r>
            <a:r>
              <a:rPr lang="en-GB" sz="1600" dirty="0"/>
              <a:t>, Fundamentals of Legal Research, 8th edition)</a:t>
            </a:r>
            <a:endParaRPr lang="en-US" sz="1600" dirty="0"/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400" dirty="0"/>
              <a:t>Legal research can be performed by anyone with a need for legal information, including lawyers and paralegals</a:t>
            </a:r>
            <a:r>
              <a:rPr lang="en-GB" sz="2400" dirty="0" smtClean="0"/>
              <a:t>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400" dirty="0"/>
              <a:t>Legal research can be performed by anyone with a need for legal information, including lawyers and </a:t>
            </a:r>
            <a:r>
              <a:rPr lang="en-GB" sz="2400" dirty="0" smtClean="0"/>
              <a:t>paralegals</a:t>
            </a:r>
            <a:r>
              <a:rPr lang="en-US" sz="24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Legal research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Sources</a:t>
            </a:r>
            <a:r>
              <a:rPr lang="en-GB" dirty="0" smtClean="0"/>
              <a:t> can include: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printed books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free </a:t>
            </a:r>
            <a:r>
              <a:rPr lang="en-GB" dirty="0"/>
              <a:t>legal research websites</a:t>
            </a:r>
            <a:r>
              <a:rPr lang="en-GB" dirty="0" smtClean="0"/>
              <a:t> (Free Access to Law Movement and the Legal Information Institute)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information databases (some are fee-based including </a:t>
            </a:r>
            <a:r>
              <a:rPr lang="en-GB" dirty="0"/>
              <a:t>LexisNexis and </a:t>
            </a:r>
            <a:r>
              <a:rPr lang="en-GB" dirty="0" smtClean="0"/>
              <a:t>Westlaw).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 smtClean="0"/>
              <a:t>Law </a:t>
            </a:r>
            <a:r>
              <a:rPr lang="en-GB" dirty="0"/>
              <a:t>libraries around the world provide research services to help</a:t>
            </a:r>
            <a:r>
              <a:rPr lang="en-GB" dirty="0" smtClean="0"/>
              <a:t> find </a:t>
            </a:r>
            <a:r>
              <a:rPr lang="en-GB" dirty="0"/>
              <a:t>the legal information</a:t>
            </a:r>
            <a:r>
              <a:rPr lang="en-GB" dirty="0" smtClean="0"/>
              <a:t> needed </a:t>
            </a:r>
            <a:r>
              <a:rPr lang="en-GB" dirty="0"/>
              <a:t>in law schools, law firms and other research environments. Many law libraries and institutions provide free access to legal information on the web, either individually or via collective </a:t>
            </a:r>
            <a:r>
              <a:rPr lang="en-GB" dirty="0" smtClean="0"/>
              <a:t>action.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Sources for legal research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sz="2600" dirty="0"/>
              <a:t>The processes of legal research vary according to the </a:t>
            </a:r>
            <a:r>
              <a:rPr lang="en-GB" sz="2600" dirty="0" smtClean="0"/>
              <a:t>country, the case, </a:t>
            </a:r>
            <a:r>
              <a:rPr lang="en-GB" sz="2600" dirty="0"/>
              <a:t>and the legal system involved. </a:t>
            </a:r>
            <a:endParaRPr lang="en-US" sz="2600" dirty="0" smtClean="0"/>
          </a:p>
          <a:p>
            <a:pPr>
              <a:spcAft>
                <a:spcPts val="600"/>
              </a:spcAft>
            </a:pPr>
            <a:r>
              <a:rPr lang="en-GB" sz="2600" dirty="0" smtClean="0"/>
              <a:t>Generally, legal </a:t>
            </a:r>
            <a:r>
              <a:rPr lang="en-GB" sz="2600" dirty="0"/>
              <a:t>research</a:t>
            </a:r>
            <a:r>
              <a:rPr lang="en-GB" sz="2600" dirty="0" smtClean="0"/>
              <a:t> involves </a:t>
            </a:r>
            <a:r>
              <a:rPr lang="en-GB" sz="2600" dirty="0"/>
              <a:t>tasks such as: </a:t>
            </a:r>
            <a:endParaRPr lang="en-US" sz="2600" dirty="0" smtClean="0"/>
          </a:p>
          <a:p>
            <a:pPr lvl="1" algn="just">
              <a:spcAft>
                <a:spcPts val="600"/>
              </a:spcAft>
            </a:pPr>
            <a:r>
              <a:rPr lang="en-GB" sz="2200" dirty="0" smtClean="0"/>
              <a:t>Finding </a:t>
            </a:r>
            <a:r>
              <a:rPr lang="en-GB" sz="2200" dirty="0"/>
              <a:t>primary sources of law, or primary authority such as cases, statutes and </a:t>
            </a:r>
            <a:r>
              <a:rPr lang="en-GB" sz="2200" dirty="0" smtClean="0"/>
              <a:t>regulations</a:t>
            </a:r>
            <a:endParaRPr lang="en-US" sz="2200" dirty="0" smtClean="0"/>
          </a:p>
          <a:p>
            <a:pPr lvl="1">
              <a:spcAft>
                <a:spcPts val="600"/>
              </a:spcAft>
            </a:pPr>
            <a:r>
              <a:rPr lang="en-GB" sz="2200" dirty="0" smtClean="0"/>
              <a:t>Searching </a:t>
            </a:r>
            <a:r>
              <a:rPr lang="en-GB" sz="2200" dirty="0"/>
              <a:t>secondary authority (for example, law reviews, legal dictionaries, legal treatises, and legal encyclopaedias for background </a:t>
            </a:r>
            <a:r>
              <a:rPr lang="en-GB" sz="2200" dirty="0" smtClean="0"/>
              <a:t>information</a:t>
            </a:r>
            <a:endParaRPr lang="en-US" sz="2200" dirty="0" smtClean="0"/>
          </a:p>
          <a:p>
            <a:pPr lvl="1">
              <a:spcAft>
                <a:spcPts val="600"/>
              </a:spcAft>
            </a:pPr>
            <a:r>
              <a:rPr lang="en-GB" sz="2200" dirty="0" smtClean="0"/>
              <a:t>Searching </a:t>
            </a:r>
            <a:r>
              <a:rPr lang="en-GB" sz="2200" dirty="0"/>
              <a:t>non-legal sources for investigative or supporting information.</a:t>
            </a:r>
            <a:endParaRPr lang="en-US" sz="2200" dirty="0"/>
          </a:p>
          <a:p>
            <a:pPr algn="just">
              <a:spcAft>
                <a:spcPts val="600"/>
              </a:spcAft>
            </a:pPr>
            <a:r>
              <a:rPr lang="en-GB" sz="2600" dirty="0"/>
              <a:t> </a:t>
            </a:r>
            <a:endParaRPr lang="en-US" sz="2600" dirty="0"/>
          </a:p>
          <a:p>
            <a:pPr algn="just">
              <a:spcAft>
                <a:spcPts val="600"/>
              </a:spcAft>
              <a:buNone/>
            </a:pP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process </a:t>
            </a:r>
            <a:r>
              <a:rPr lang="en-US" dirty="0" smtClean="0"/>
              <a:t>of legal researching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Choose a topic</a:t>
            </a:r>
            <a:endParaRPr lang="en-US" dirty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What are the key words that describe the topic?</a:t>
            </a:r>
            <a:endParaRPr lang="en-US" dirty="0" smtClean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Searching</a:t>
            </a:r>
            <a:r>
              <a:rPr lang="en-GB" dirty="0"/>
              <a:t>-</a:t>
            </a:r>
            <a:r>
              <a:rPr lang="en-GB" dirty="0" smtClean="0"/>
              <a:t> choose which </a:t>
            </a:r>
            <a:r>
              <a:rPr lang="en-GB" dirty="0"/>
              <a:t>law resources are</a:t>
            </a:r>
            <a:r>
              <a:rPr lang="en-GB" dirty="0" smtClean="0"/>
              <a:t> best for the subject matter</a:t>
            </a:r>
            <a:endParaRPr lang="en-US" dirty="0" smtClean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Search</a:t>
            </a:r>
            <a:r>
              <a:rPr lang="en-GB" dirty="0" smtClean="0"/>
              <a:t> and filter for results</a:t>
            </a:r>
            <a:endParaRPr lang="en-US" dirty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Locate and obtain relevant material</a:t>
            </a:r>
            <a:endParaRPr lang="en-US" dirty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Evaluate resources and refine topic</a:t>
            </a:r>
            <a:endParaRPr lang="en-US" dirty="0" smtClean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Decide if there is enough </a:t>
            </a:r>
            <a:r>
              <a:rPr lang="en-GB" dirty="0"/>
              <a:t>information?</a:t>
            </a:r>
            <a:endParaRPr lang="en-US" dirty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Organise </a:t>
            </a:r>
            <a:r>
              <a:rPr lang="en-GB" dirty="0" smtClean="0"/>
              <a:t>materials for final product</a:t>
            </a:r>
            <a:endParaRPr lang="en-US" dirty="0" smtClean="0"/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Complete citations</a:t>
            </a:r>
            <a:r>
              <a:rPr lang="en-GB" dirty="0" smtClean="0"/>
              <a:t> as required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GB" dirty="0" smtClean="0"/>
              <a:t>Share assessment for peer review and feedback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Legal </a:t>
            </a:r>
            <a:r>
              <a:rPr lang="en-GB" b="1" dirty="0" smtClean="0"/>
              <a:t>research step-by-step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200"/>
              </a:spcAft>
            </a:pPr>
            <a:r>
              <a:rPr lang="en-GB" dirty="0"/>
              <a:t>What to look for in a </a:t>
            </a:r>
            <a:r>
              <a:rPr lang="en-GB" b="1" dirty="0"/>
              <a:t>case</a:t>
            </a:r>
            <a:r>
              <a:rPr lang="en-GB" dirty="0"/>
              <a:t>:</a:t>
            </a:r>
            <a:r>
              <a:rPr lang="en-GB" dirty="0" smtClean="0"/>
              <a:t> </a:t>
            </a:r>
          </a:p>
          <a:p>
            <a:pPr lvl="0">
              <a:spcAft>
                <a:spcPts val="1200"/>
              </a:spcAft>
              <a:buNone/>
            </a:pPr>
            <a:r>
              <a:rPr lang="en-GB" dirty="0" smtClean="0"/>
              <a:t>	(</a:t>
            </a:r>
            <a:r>
              <a:rPr lang="en-GB" dirty="0"/>
              <a:t>a) facts (b) principles of law (c) decision- ‘ration </a:t>
            </a:r>
            <a:r>
              <a:rPr lang="en-GB" dirty="0" err="1"/>
              <a:t>decidendi</a:t>
            </a:r>
            <a:r>
              <a:rPr lang="en-GB" dirty="0"/>
              <a:t>’ – reason for decision (d) ‘obiter dicta’- opinions</a:t>
            </a:r>
            <a:endParaRPr lang="en-US" dirty="0"/>
          </a:p>
          <a:p>
            <a:pPr lvl="0">
              <a:spcAft>
                <a:spcPts val="1200"/>
              </a:spcAft>
            </a:pPr>
            <a:r>
              <a:rPr lang="en-GB" dirty="0"/>
              <a:t>What to look for in a </a:t>
            </a:r>
            <a:r>
              <a:rPr lang="en-GB" b="1" dirty="0" smtClean="0"/>
              <a:t>statute</a:t>
            </a:r>
            <a:r>
              <a:rPr lang="en-GB" dirty="0" smtClean="0"/>
              <a:t>: </a:t>
            </a:r>
          </a:p>
          <a:p>
            <a:pPr lvl="0">
              <a:spcAft>
                <a:spcPts val="1200"/>
              </a:spcAft>
              <a:buNone/>
            </a:pPr>
            <a:r>
              <a:rPr lang="en-GB" dirty="0" smtClean="0"/>
              <a:t>	(</a:t>
            </a:r>
            <a:r>
              <a:rPr lang="en-GB" dirty="0"/>
              <a:t>a) title (b) preamble (c) table of contents</a:t>
            </a:r>
            <a:r>
              <a:rPr lang="en-GB" dirty="0" smtClean="0"/>
              <a:t> 	(</a:t>
            </a:r>
            <a:r>
              <a:rPr lang="en-GB" dirty="0"/>
              <a:t>d) interpretation section (e) marginal notes</a:t>
            </a: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Navigating case law and statute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200" dirty="0" smtClean="0">
                <a:ea typeface="+mj-ea"/>
                <a:cs typeface="+mj-cs"/>
              </a:rPr>
              <a:t>The End</a:t>
            </a:r>
          </a:p>
        </p:txBody>
      </p:sp>
      <p:sp>
        <p:nvSpPr>
          <p:cNvPr id="37891" name="Subtitle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sz="3000" dirty="0" smtClean="0">
                <a:solidFill>
                  <a:schemeClr val="tx1"/>
                </a:solidFill>
              </a:rPr>
              <a:t>Questions about Legal Research?</a:t>
            </a:r>
          </a:p>
        </p:txBody>
      </p:sp>
      <p:pic>
        <p:nvPicPr>
          <p:cNvPr id="4" name="Picture 3" descr="namati_logo_whit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4800" y="6096001"/>
            <a:ext cx="2784765" cy="533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42</TotalTime>
  <Words>497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Introduction to Legal Research</vt:lpstr>
      <vt:lpstr>What is research?</vt:lpstr>
      <vt:lpstr>Legal research </vt:lpstr>
      <vt:lpstr>Sources for legal research</vt:lpstr>
      <vt:lpstr>The process of legal researching</vt:lpstr>
      <vt:lpstr>Legal research step-by-step</vt:lpstr>
      <vt:lpstr>Navigating case law and statute 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legal research</dc:title>
  <dc:creator>Osiwa Sierra Leone</dc:creator>
  <cp:lastModifiedBy>Elizabeth Goldberg</cp:lastModifiedBy>
  <cp:revision>10</cp:revision>
  <dcterms:created xsi:type="dcterms:W3CDTF">2013-08-26T16:27:41Z</dcterms:created>
  <dcterms:modified xsi:type="dcterms:W3CDTF">2013-08-26T16:31:10Z</dcterms:modified>
</cp:coreProperties>
</file>