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0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7B1DB-4119-47A0-8E66-9713F2F49909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9063D-C468-43B7-875B-6623FBEDA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9063D-C468-43B7-875B-6623FBEDA6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025B15A-1E7C-4A62-86C1-8A3B0CF85F37}" type="datetimeFigureOut">
              <a:rPr lang="en-US" smtClean="0"/>
              <a:pPr/>
              <a:t>8/26/13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CB2A682-6198-4489-AA33-E0435C3A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 </a:t>
            </a:r>
            <a:r>
              <a:rPr lang="en-GB" sz="2400" b="1" dirty="0">
                <a:solidFill>
                  <a:schemeClr val="tx1"/>
                </a:solidFill>
              </a:rPr>
              <a:t>PARALEGAL TRAINING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GB" sz="2400" b="1" dirty="0">
                <a:solidFill>
                  <a:schemeClr val="tx1"/>
                </a:solidFill>
              </a:rPr>
              <a:t> 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" name="Picture 3" descr="namati_logo_white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4800" y="6096001"/>
            <a:ext cx="2784765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GB" b="1" dirty="0"/>
              <a:t>Common Law</a:t>
            </a:r>
            <a:r>
              <a:rPr lang="en-GB" dirty="0"/>
              <a:t> is the law and procedures created by courts (</a:t>
            </a:r>
            <a:r>
              <a:rPr lang="en-GB" dirty="0" smtClean="0"/>
              <a:t>i.e. </a:t>
            </a:r>
            <a:r>
              <a:rPr lang="en-GB" dirty="0"/>
              <a:t>judges)</a:t>
            </a:r>
          </a:p>
          <a:p>
            <a:pPr>
              <a:spcAft>
                <a:spcPts val="1800"/>
              </a:spcAft>
              <a:defRPr/>
            </a:pPr>
            <a:r>
              <a:rPr lang="en-GB" b="1" dirty="0"/>
              <a:t>Statute Law</a:t>
            </a:r>
            <a:r>
              <a:rPr lang="en-GB" dirty="0"/>
              <a:t> is legislation created by the government</a:t>
            </a:r>
          </a:p>
          <a:p>
            <a:pPr lvl="1">
              <a:spcAft>
                <a:spcPts val="1800"/>
              </a:spcAft>
              <a:defRPr/>
            </a:pPr>
            <a:r>
              <a:rPr lang="en-GB" dirty="0" smtClean="0"/>
              <a:t>In Sierra Leone, </a:t>
            </a:r>
            <a:r>
              <a:rPr lang="en-GB" dirty="0"/>
              <a:t>this is </a:t>
            </a:r>
            <a:r>
              <a:rPr lang="en-GB" dirty="0" smtClean="0"/>
              <a:t>Parliament</a:t>
            </a:r>
            <a:endParaRPr lang="en-GB" dirty="0"/>
          </a:p>
          <a:p>
            <a:pPr lvl="1">
              <a:spcAft>
                <a:spcPts val="1800"/>
              </a:spcAft>
              <a:defRPr/>
            </a:pPr>
            <a:r>
              <a:rPr lang="en-GB" dirty="0" smtClean="0"/>
              <a:t>e.g. Child Right Act 2007</a:t>
            </a:r>
            <a:endParaRPr lang="en-GB" dirty="0"/>
          </a:p>
          <a:p>
            <a:pPr lvl="1">
              <a:spcAft>
                <a:spcPts val="1800"/>
              </a:spcAft>
              <a:defRPr/>
            </a:pPr>
            <a:r>
              <a:rPr lang="en-GB" dirty="0" smtClean="0"/>
              <a:t>e.g. Public Order Act 1965</a:t>
            </a:r>
            <a:endParaRPr lang="en-GB" dirty="0"/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Common Law and Statute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GB" dirty="0"/>
              <a:t>Private Law deals with the relationships between </a:t>
            </a:r>
            <a:r>
              <a:rPr lang="en-GB" dirty="0" smtClean="0"/>
              <a:t>people </a:t>
            </a:r>
            <a:r>
              <a:rPr lang="en-GB" dirty="0"/>
              <a:t>in everyday transactions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That includes </a:t>
            </a:r>
            <a:r>
              <a:rPr lang="en-GB" dirty="0" smtClean="0"/>
              <a:t>you, </a:t>
            </a:r>
            <a:r>
              <a:rPr lang="en-GB" dirty="0"/>
              <a:t>as well as businesses and companies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Private Law includes the law of contract and the law of tort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Private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GB" dirty="0"/>
              <a:t>Public Law deals with the relationships between government organisations and ordinary citizens</a:t>
            </a:r>
          </a:p>
          <a:p>
            <a:pPr lvl="1">
              <a:spcAft>
                <a:spcPts val="1800"/>
              </a:spcAft>
              <a:defRPr/>
            </a:pPr>
            <a:r>
              <a:rPr lang="en-GB" dirty="0"/>
              <a:t>also between different government organisations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Public Law includes constitutional law, administrative law, and criminal law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In this category, “civil law” has a different meaning from the Common Law and Civil Law category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In this category, civil law deals with the relationships between individual citizens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Its purpose is to settle arguments between individuals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It helps people to find remedies</a:t>
            </a:r>
          </a:p>
          <a:p>
            <a:pPr lvl="1">
              <a:spcAft>
                <a:spcPts val="600"/>
              </a:spcAft>
              <a:defRPr/>
            </a:pPr>
            <a:r>
              <a:rPr lang="en-GB" dirty="0"/>
              <a:t>it</a:t>
            </a:r>
            <a:r>
              <a:rPr lang="en-GB" dirty="0" smtClean="0"/>
              <a:t> does not generally punish people, but may demand financial punishments</a:t>
            </a:r>
          </a:p>
          <a:p>
            <a:pPr>
              <a:spcAft>
                <a:spcPts val="600"/>
              </a:spcAft>
              <a:defRPr/>
            </a:pPr>
            <a:r>
              <a:rPr lang="en-GB" dirty="0"/>
              <a:t>Civil Law includes all Private</a:t>
            </a:r>
            <a:r>
              <a:rPr lang="en-GB" dirty="0" smtClean="0"/>
              <a:t> and </a:t>
            </a:r>
            <a:r>
              <a:rPr lang="en-GB" dirty="0"/>
              <a:t>some Public Law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Civil Law 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  <a:defRPr/>
            </a:pPr>
            <a:r>
              <a:rPr lang="en-GB" dirty="0"/>
              <a:t>Criminal Law deals with rules created by the State which forbid certain behaviour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These are “crimes”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Criminal Law punishes people</a:t>
            </a:r>
          </a:p>
          <a:p>
            <a:pPr lvl="1">
              <a:spcAft>
                <a:spcPts val="1800"/>
              </a:spcAft>
              <a:defRPr/>
            </a:pPr>
            <a:r>
              <a:rPr lang="en-GB" dirty="0"/>
              <a:t>it does not provide remedies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Criminal Law is usually what people think of when they think about “The Law”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Criminal Law is part of Public Law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Criminal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GB" dirty="0"/>
              <a:t>A very important difference between criminal law and civil law relates to court cases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In a criminal case, </a:t>
            </a:r>
            <a:r>
              <a:rPr lang="en-GB" dirty="0" smtClean="0"/>
              <a:t>the </a:t>
            </a:r>
            <a:r>
              <a:rPr lang="en-GB" dirty="0"/>
              <a:t>prosecutors (</a:t>
            </a:r>
            <a:r>
              <a:rPr lang="en-GB" dirty="0" err="1"/>
              <a:t>ie</a:t>
            </a:r>
            <a:r>
              <a:rPr lang="en-GB" dirty="0"/>
              <a:t> the State) must prove their case </a:t>
            </a:r>
            <a:r>
              <a:rPr lang="en-GB" b="1" dirty="0"/>
              <a:t>beyond reasonable doubt</a:t>
            </a:r>
            <a:endParaRPr lang="en-GB" dirty="0"/>
          </a:p>
          <a:p>
            <a:pPr>
              <a:spcAft>
                <a:spcPts val="1800"/>
              </a:spcAft>
              <a:defRPr/>
            </a:pPr>
            <a:r>
              <a:rPr lang="en-GB" dirty="0"/>
              <a:t>In a civil case, the parties only have to prove their case </a:t>
            </a:r>
            <a:r>
              <a:rPr lang="en-GB" b="1" dirty="0"/>
              <a:t>on the balance of probabilities</a:t>
            </a:r>
            <a:endParaRPr lang="en-GB" dirty="0"/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Criminal Law v. Civil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838200" y="533400"/>
            <a:ext cx="7391400" cy="5715000"/>
          </a:xfrm>
          <a:prstGeom prst="ellipse">
            <a:avLst/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Arial" charset="0"/>
              </a:rPr>
              <a:t>c</a:t>
            </a:r>
            <a:endParaRPr lang="en-US" dirty="0">
              <a:latin typeface="Arial" charset="0"/>
            </a:endParaRPr>
          </a:p>
        </p:txBody>
      </p:sp>
      <p:sp>
        <p:nvSpPr>
          <p:cNvPr id="3" name="Oval 8"/>
          <p:cNvSpPr>
            <a:spLocks noChangeArrowheads="1"/>
          </p:cNvSpPr>
          <p:nvPr/>
        </p:nvSpPr>
        <p:spPr bwMode="auto">
          <a:xfrm>
            <a:off x="2895600" y="1066800"/>
            <a:ext cx="3276600" cy="411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>
                <a:latin typeface="Arial" charset="0"/>
              </a:rPr>
              <a:t>Civil Law</a:t>
            </a:r>
            <a:endParaRPr lang="en-US" dirty="0">
              <a:latin typeface="Arial" charset="0"/>
            </a:endParaRPr>
          </a:p>
        </p:txBody>
      </p:sp>
      <p:sp>
        <p:nvSpPr>
          <p:cNvPr id="4" name="Oval 10"/>
          <p:cNvSpPr>
            <a:spLocks noChangeArrowheads="1"/>
          </p:cNvSpPr>
          <p:nvPr/>
        </p:nvSpPr>
        <p:spPr bwMode="auto">
          <a:xfrm>
            <a:off x="2895600" y="1981200"/>
            <a:ext cx="1905000" cy="1828800"/>
          </a:xfrm>
          <a:prstGeom prst="ellipse">
            <a:avLst/>
          </a:prstGeom>
          <a:solidFill>
            <a:srgbClr val="8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Private</a:t>
            </a:r>
          </a:p>
          <a:p>
            <a:pPr algn="ctr"/>
            <a:r>
              <a:rPr lang="en-US" dirty="0">
                <a:latin typeface="Arial" charset="0"/>
              </a:rPr>
              <a:t>Law</a:t>
            </a: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4000496" y="3429000"/>
            <a:ext cx="2200276" cy="2362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</a:rPr>
              <a:t>Public Law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5852" y="3571876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Common law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9454" y="335756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Statute law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55721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14876" y="5143512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Criminal law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00496" y="1500174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Civil law</a:t>
            </a:r>
            <a:endParaRPr lang="en-US" dirty="0"/>
          </a:p>
        </p:txBody>
      </p:sp>
      <p:pic>
        <p:nvPicPr>
          <p:cNvPr id="11" name="Picture 10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Law, unlike morality, is made by </a:t>
            </a:r>
            <a:r>
              <a:rPr lang="en-US" dirty="0" smtClean="0"/>
              <a:t>someone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Morality refers to a code of conduct put forward by a society or group or accepted by an individual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Should law have certain distinctive </a:t>
            </a:r>
            <a:r>
              <a:rPr lang="en-US" dirty="0"/>
              <a:t>moral </a:t>
            </a:r>
            <a:r>
              <a:rPr lang="en-US" dirty="0" smtClean="0"/>
              <a:t>aims?</a:t>
            </a:r>
          </a:p>
          <a:p>
            <a:pPr>
              <a:spcAft>
                <a:spcPts val="1800"/>
              </a:spcAft>
            </a:pPr>
            <a:r>
              <a:rPr lang="en-US" dirty="0"/>
              <a:t>If it lacks those </a:t>
            </a:r>
            <a:r>
              <a:rPr lang="en-US" dirty="0" smtClean="0"/>
              <a:t>aims should it be called law?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and morality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Maintain law and order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Regulate individual </a:t>
            </a:r>
            <a:r>
              <a:rPr lang="en-US" dirty="0" smtClean="0"/>
              <a:t>relationships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domestic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Regulate business </a:t>
            </a:r>
            <a:r>
              <a:rPr lang="en-US" dirty="0" smtClean="0"/>
              <a:t>relationships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companies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Protection of interests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Protection of </a:t>
            </a:r>
            <a:r>
              <a:rPr lang="en-US" dirty="0" smtClean="0"/>
              <a:t>rights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Limiting </a:t>
            </a:r>
            <a:r>
              <a:rPr lang="en-US" dirty="0" smtClean="0"/>
              <a:t>the power of the </a:t>
            </a:r>
            <a:r>
              <a:rPr lang="en-US" dirty="0" smtClean="0"/>
              <a:t>state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Providing scope for good government</a:t>
            </a:r>
          </a:p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law in society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-21641" r="-21641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Law making, implementation and interpretation</a:t>
            </a:r>
            <a:endParaRPr lang="en-US" dirty="0"/>
          </a:p>
        </p:txBody>
      </p:sp>
      <p:pic>
        <p:nvPicPr>
          <p:cNvPr id="5" name="Picture 4" descr="namati_logo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law is blind</a:t>
            </a:r>
          </a:p>
          <a:p>
            <a:endParaRPr lang="en-US" dirty="0" smtClean="0"/>
          </a:p>
          <a:p>
            <a:r>
              <a:rPr lang="en-US" dirty="0" smtClean="0"/>
              <a:t>The law has teeth and will bite</a:t>
            </a:r>
          </a:p>
          <a:p>
            <a:endParaRPr lang="en-US" dirty="0" smtClean="0"/>
          </a:p>
          <a:p>
            <a:r>
              <a:rPr lang="en-US" dirty="0" smtClean="0"/>
              <a:t>The long arm of the law</a:t>
            </a:r>
          </a:p>
          <a:p>
            <a:endParaRPr lang="en-US" dirty="0" smtClean="0"/>
          </a:p>
          <a:p>
            <a:r>
              <a:rPr lang="en-US" dirty="0" smtClean="0"/>
              <a:t>The full force of the law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notions of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200" dirty="0" smtClean="0">
                <a:ea typeface="+mj-ea"/>
                <a:cs typeface="+mj-cs"/>
              </a:rPr>
              <a:t>The End</a:t>
            </a:r>
          </a:p>
        </p:txBody>
      </p:sp>
      <p:sp>
        <p:nvSpPr>
          <p:cNvPr id="37891" name="Subtitle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239000" cy="1200150"/>
          </a:xfrm>
        </p:spPr>
        <p:txBody>
          <a:bodyPr/>
          <a:lstStyle/>
          <a:p>
            <a:pPr marR="0"/>
            <a:r>
              <a:rPr lang="en-US" sz="3000" dirty="0" smtClean="0">
                <a:solidFill>
                  <a:schemeClr val="tx1"/>
                </a:solidFill>
              </a:rPr>
              <a:t>Questions?</a:t>
            </a:r>
          </a:p>
        </p:txBody>
      </p:sp>
      <p:pic>
        <p:nvPicPr>
          <p:cNvPr id="4" name="Picture 3" descr="namati_logo_white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4800" y="6096001"/>
            <a:ext cx="2784765" cy="53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GB" dirty="0"/>
              <a:t>Law provides rules</a:t>
            </a:r>
          </a:p>
          <a:p>
            <a:pPr>
              <a:spcAft>
                <a:spcPts val="1200"/>
              </a:spcAft>
              <a:defRPr/>
            </a:pPr>
            <a:r>
              <a:rPr lang="en-GB" dirty="0"/>
              <a:t>It tells us what we can and cannot do</a:t>
            </a:r>
          </a:p>
          <a:p>
            <a:pPr>
              <a:spcAft>
                <a:spcPts val="1200"/>
              </a:spcAft>
              <a:defRPr/>
            </a:pPr>
            <a:r>
              <a:rPr lang="en-GB" dirty="0"/>
              <a:t>This is true in our personal lives (</a:t>
            </a:r>
            <a:r>
              <a:rPr lang="en-GB" dirty="0" err="1"/>
              <a:t>eg</a:t>
            </a:r>
            <a:r>
              <a:rPr lang="en-GB" dirty="0"/>
              <a:t> criminal law)</a:t>
            </a:r>
          </a:p>
          <a:p>
            <a:pPr>
              <a:spcAft>
                <a:spcPts val="1200"/>
              </a:spcAft>
              <a:defRPr/>
            </a:pPr>
            <a:r>
              <a:rPr lang="en-GB" dirty="0"/>
              <a:t>And in our business lives (</a:t>
            </a:r>
            <a:r>
              <a:rPr lang="en-GB" dirty="0" err="1"/>
              <a:t>eg</a:t>
            </a:r>
            <a:r>
              <a:rPr lang="en-GB" dirty="0"/>
              <a:t> contract law)</a:t>
            </a:r>
          </a:p>
          <a:p>
            <a:pPr>
              <a:spcAft>
                <a:spcPts val="1200"/>
              </a:spcAft>
              <a:defRPr/>
            </a:pPr>
            <a:r>
              <a:rPr lang="en-GB" dirty="0" smtClean="0"/>
              <a:t>It </a:t>
            </a:r>
            <a:r>
              <a:rPr lang="en-GB" dirty="0"/>
              <a:t>is important for a </a:t>
            </a:r>
            <a:r>
              <a:rPr lang="en-GB" dirty="0" smtClean="0"/>
              <a:t>person </a:t>
            </a:r>
            <a:r>
              <a:rPr lang="en-GB" dirty="0"/>
              <a:t>to know the rules which apply to them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Law?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41700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GB" dirty="0"/>
              <a:t>Y</a:t>
            </a:r>
            <a:r>
              <a:rPr lang="en-GB" dirty="0" smtClean="0"/>
              <a:t>et, </a:t>
            </a:r>
            <a:r>
              <a:rPr lang="en-GB" dirty="0"/>
              <a:t>law is more than just rules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Societies require order to allow people to live and deal with each other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Law is a means of creating and maintaining social order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It does this by helping to deal with arguments and conflicts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Law? (cont.)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GB" dirty="0"/>
              <a:t>Different countries have different forms of law and social order</a:t>
            </a:r>
          </a:p>
          <a:p>
            <a:pPr>
              <a:spcAft>
                <a:spcPts val="1800"/>
              </a:spcAft>
              <a:defRPr/>
            </a:pPr>
            <a:r>
              <a:rPr lang="en-GB" dirty="0" smtClean="0"/>
              <a:t>We </a:t>
            </a:r>
            <a:r>
              <a:rPr lang="en-GB" dirty="0"/>
              <a:t>shall be looking at some of the </a:t>
            </a:r>
            <a:r>
              <a:rPr lang="en-GB" dirty="0" smtClean="0"/>
              <a:t>basic principles </a:t>
            </a:r>
            <a:r>
              <a:rPr lang="en-GB" dirty="0"/>
              <a:t>of </a:t>
            </a:r>
            <a:r>
              <a:rPr lang="en-GB" dirty="0" smtClean="0"/>
              <a:t>law</a:t>
            </a:r>
            <a:endParaRPr lang="en-GB" dirty="0"/>
          </a:p>
          <a:p>
            <a:pPr>
              <a:spcAft>
                <a:spcPts val="1800"/>
              </a:spcAft>
              <a:defRPr/>
            </a:pPr>
            <a:r>
              <a:rPr lang="en-GB" dirty="0" smtClean="0"/>
              <a:t>Many </a:t>
            </a:r>
            <a:r>
              <a:rPr lang="en-GB" dirty="0"/>
              <a:t>of these principles can be found in </a:t>
            </a:r>
            <a:r>
              <a:rPr lang="en-GB" dirty="0" smtClean="0"/>
              <a:t>different </a:t>
            </a:r>
            <a:r>
              <a:rPr lang="en-GB" dirty="0"/>
              <a:t>legal </a:t>
            </a:r>
            <a:r>
              <a:rPr lang="en-GB" dirty="0" smtClean="0"/>
              <a:t>systems</a:t>
            </a:r>
            <a:endParaRPr lang="en-GB" dirty="0"/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Law? (cont.)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buNone/>
              <a:defRPr/>
            </a:pPr>
            <a:r>
              <a:rPr lang="en-GB" dirty="0"/>
              <a:t>Law is a very large field, and it is common to divide it into categories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common law and civil law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common law and statute law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private law and public law</a:t>
            </a:r>
          </a:p>
          <a:p>
            <a:pPr>
              <a:spcAft>
                <a:spcPts val="1800"/>
              </a:spcAft>
              <a:defRPr/>
            </a:pPr>
            <a:r>
              <a:rPr lang="en-GB" dirty="0"/>
              <a:t>civil law and criminal law </a:t>
            </a:r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Categories of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  <a:defRPr/>
            </a:pPr>
            <a:r>
              <a:rPr lang="en-GB" dirty="0"/>
              <a:t>A </a:t>
            </a:r>
            <a:r>
              <a:rPr lang="en-GB" b="1" dirty="0"/>
              <a:t>legal system</a:t>
            </a:r>
            <a:r>
              <a:rPr lang="en-GB" dirty="0"/>
              <a:t> is the way the law is structured and operated in a country</a:t>
            </a:r>
          </a:p>
          <a:p>
            <a:pPr lvl="1">
              <a:spcAft>
                <a:spcPts val="2400"/>
              </a:spcAft>
              <a:defRPr/>
            </a:pPr>
            <a:r>
              <a:rPr lang="en-GB" dirty="0" smtClean="0"/>
              <a:t>Sierra Leone </a:t>
            </a:r>
            <a:r>
              <a:rPr lang="en-GB" dirty="0"/>
              <a:t>and China have different legal systems</a:t>
            </a:r>
          </a:p>
          <a:p>
            <a:pPr>
              <a:spcAft>
                <a:spcPts val="2400"/>
              </a:spcAft>
              <a:defRPr/>
            </a:pPr>
            <a:r>
              <a:rPr lang="en-GB" b="1" dirty="0"/>
              <a:t>Common Law</a:t>
            </a:r>
            <a:r>
              <a:rPr lang="en-GB" dirty="0"/>
              <a:t> and </a:t>
            </a:r>
            <a:r>
              <a:rPr lang="en-GB" b="1" dirty="0"/>
              <a:t>Civil Law</a:t>
            </a:r>
            <a:r>
              <a:rPr lang="en-GB" dirty="0"/>
              <a:t> are terms used to describe legal systems</a:t>
            </a:r>
            <a:endParaRPr lang="en-GB" b="1" dirty="0"/>
          </a:p>
          <a:p>
            <a:pPr>
              <a:spcAft>
                <a:spcPts val="24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Common Law and Civil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  <a:defRPr/>
            </a:pPr>
            <a:r>
              <a:rPr lang="en-GB" dirty="0"/>
              <a:t>Common Law is used to describe legal systems based on the English legal system</a:t>
            </a:r>
          </a:p>
          <a:p>
            <a:pPr>
              <a:spcAft>
                <a:spcPts val="2400"/>
              </a:spcAft>
              <a:defRPr/>
            </a:pPr>
            <a:r>
              <a:rPr lang="en-GB" dirty="0"/>
              <a:t>These are usually countries which were once part of the British Empire</a:t>
            </a:r>
          </a:p>
          <a:p>
            <a:pPr lvl="1">
              <a:spcAft>
                <a:spcPts val="2400"/>
              </a:spcAft>
              <a:defRPr/>
            </a:pPr>
            <a:r>
              <a:rPr lang="en-GB" dirty="0" smtClean="0"/>
              <a:t>e.g.: Sierra Leone, Ghana, Nigeria</a:t>
            </a:r>
            <a:endParaRPr lang="en-GB" dirty="0"/>
          </a:p>
          <a:p>
            <a:pPr>
              <a:spcAft>
                <a:spcPts val="24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Law</a:t>
            </a:r>
            <a:endParaRPr lang="en-US" dirty="0"/>
          </a:p>
        </p:txBody>
      </p:sp>
      <p:pic>
        <p:nvPicPr>
          <p:cNvPr id="4" name="Picture 3" descr="namati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124303"/>
            <a:ext cx="2133688" cy="487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/>
          </a:bodyPr>
          <a:lstStyle/>
          <a:p>
            <a:pPr algn="ctr"/>
            <a:r>
              <a:rPr lang="en-GB" sz="4300" dirty="0" smtClean="0"/>
              <a:t>Common </a:t>
            </a:r>
            <a:r>
              <a:rPr lang="en-GB" sz="4300" dirty="0" smtClean="0"/>
              <a:t>Law  </a:t>
            </a:r>
            <a:r>
              <a:rPr lang="en-GB" sz="4300" dirty="0" err="1" smtClean="0"/>
              <a:t>v</a:t>
            </a:r>
            <a:r>
              <a:rPr lang="en-GB" sz="4300" dirty="0" smtClean="0"/>
              <a:t>.  </a:t>
            </a:r>
            <a:r>
              <a:rPr lang="en-GB" sz="4300" dirty="0" smtClean="0"/>
              <a:t>Civil Law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762000" y="1752600"/>
            <a:ext cx="4038600" cy="4297362"/>
          </a:xfrm>
        </p:spPr>
        <p:txBody>
          <a:bodyPr/>
          <a:lstStyle/>
          <a:p>
            <a:pPr algn="ctr">
              <a:buNone/>
              <a:defRPr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Common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Law</a:t>
            </a:r>
          </a:p>
          <a:p>
            <a:pPr algn="ctr">
              <a:buNone/>
              <a:defRPr/>
            </a:pPr>
            <a:endParaRPr lang="en-GB" b="1" dirty="0" smtClean="0"/>
          </a:p>
          <a:p>
            <a:pPr>
              <a:spcAft>
                <a:spcPts val="1200"/>
              </a:spcAft>
              <a:defRPr/>
            </a:pPr>
            <a:r>
              <a:rPr lang="en-GB" dirty="0"/>
              <a:t>Case law and the courts are most important source of law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724400" y="1752600"/>
            <a:ext cx="4038600" cy="4221162"/>
          </a:xfrm>
        </p:spPr>
        <p:txBody>
          <a:bodyPr/>
          <a:lstStyle/>
          <a:p>
            <a:pPr algn="ctr">
              <a:buNone/>
              <a:defRPr/>
            </a:pPr>
            <a:r>
              <a:rPr lang="en-GB" b="1" dirty="0">
                <a:solidFill>
                  <a:srgbClr val="78D6EA"/>
                </a:solidFill>
              </a:rPr>
              <a:t>Civil Law</a:t>
            </a:r>
            <a:endParaRPr lang="en-GB" b="1" dirty="0" smtClean="0">
              <a:solidFill>
                <a:srgbClr val="78D6EA"/>
              </a:solidFill>
            </a:endParaRP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Consists </a:t>
            </a:r>
            <a:r>
              <a:rPr lang="en-GB" dirty="0"/>
              <a:t>of a legal code of general principles which is the source of law</a:t>
            </a:r>
          </a:p>
          <a:p>
            <a:endParaRPr lang="en-US" dirty="0"/>
          </a:p>
        </p:txBody>
      </p:sp>
      <p:pic>
        <p:nvPicPr>
          <p:cNvPr id="5" name="Picture 4" descr="namati_logo_white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629400" y="6172199"/>
            <a:ext cx="1989121" cy="38100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430</TotalTime>
  <Words>732</Words>
  <Application>Microsoft Macintosh PowerPoint</Application>
  <PresentationFormat>On-screen Show (4:3)</PresentationFormat>
  <Paragraphs>105</Paragraphs>
  <Slides>20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Introduction to Law</vt:lpstr>
      <vt:lpstr>Common notions of Law</vt:lpstr>
      <vt:lpstr>What is Law?</vt:lpstr>
      <vt:lpstr>What is Law? (cont.)</vt:lpstr>
      <vt:lpstr>What is Law? (cont.)</vt:lpstr>
      <vt:lpstr>Categories of Law</vt:lpstr>
      <vt:lpstr>Common Law and Civil Law</vt:lpstr>
      <vt:lpstr>Common Law</vt:lpstr>
      <vt:lpstr>Common Law  v.  Civil Law</vt:lpstr>
      <vt:lpstr>Common Law and Statute Law</vt:lpstr>
      <vt:lpstr>Private Law</vt:lpstr>
      <vt:lpstr>Public Law</vt:lpstr>
      <vt:lpstr>Civil Law </vt:lpstr>
      <vt:lpstr>Criminal Law</vt:lpstr>
      <vt:lpstr>Criminal Law v. Civil Law</vt:lpstr>
      <vt:lpstr>Slide 16</vt:lpstr>
      <vt:lpstr>Law and morality</vt:lpstr>
      <vt:lpstr>Role of law in society</vt:lpstr>
      <vt:lpstr>Law making, implementation and interpretation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Law</dc:title>
  <dc:creator>Osiwa Sierra Leone</dc:creator>
  <cp:lastModifiedBy>Elizabeth Goldberg</cp:lastModifiedBy>
  <cp:revision>42</cp:revision>
  <dcterms:created xsi:type="dcterms:W3CDTF">2013-08-26T15:23:29Z</dcterms:created>
  <dcterms:modified xsi:type="dcterms:W3CDTF">2013-08-26T15:29:47Z</dcterms:modified>
</cp:coreProperties>
</file>