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Default Extension="pdf" ContentType="application/pdf"/>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sldIdLst>
    <p:sldId id="256" r:id="rId2"/>
    <p:sldId id="257" r:id="rId3"/>
    <p:sldId id="258" r:id="rId4"/>
    <p:sldId id="259" r:id="rId5"/>
    <p:sldId id="260" r:id="rId6"/>
    <p:sldId id="261" r:id="rId7"/>
    <p:sldId id="262" r:id="rId8"/>
    <p:sldId id="263" r:id="rId9"/>
    <p:sldId id="266" r:id="rId10"/>
    <p:sldId id="265"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83" d="100"/>
          <a:sy n="83" d="100"/>
        </p:scale>
        <p:origin x="-640"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BCE6E4C1-EF66-4B17-92C8-A68B6FE37EF7}" type="datetimeFigureOut">
              <a:rPr lang="en-US" smtClean="0"/>
              <a:pPr/>
              <a:t>10/10/13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23857406-539B-4EE0-858E-FC63CE03CEC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E6E4C1-EF66-4B17-92C8-A68B6FE37EF7}" type="datetimeFigureOut">
              <a:rPr lang="en-US" smtClean="0"/>
              <a:pPr/>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857406-539B-4EE0-858E-FC63CE03CEC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E6E4C1-EF66-4B17-92C8-A68B6FE37EF7}" type="datetimeFigureOut">
              <a:rPr lang="en-US" smtClean="0"/>
              <a:pPr/>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857406-539B-4EE0-858E-FC63CE03CEC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CE6E4C1-EF66-4B17-92C8-A68B6FE37EF7}" type="datetimeFigureOut">
              <a:rPr lang="en-US" smtClean="0"/>
              <a:pPr/>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857406-539B-4EE0-858E-FC63CE03CEC1}"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CE6E4C1-EF66-4B17-92C8-A68B6FE37EF7}" type="datetimeFigureOut">
              <a:rPr lang="en-US" smtClean="0"/>
              <a:pPr/>
              <a:t>10/10/13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857406-539B-4EE0-858E-FC63CE03CEC1}"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CE6E4C1-EF66-4B17-92C8-A68B6FE37EF7}" type="datetimeFigureOut">
              <a:rPr lang="en-US" smtClean="0"/>
              <a:pPr/>
              <a:t>10/10/13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857406-539B-4EE0-858E-FC63CE03CEC1}"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CE6E4C1-EF66-4B17-92C8-A68B6FE37EF7}" type="datetimeFigureOut">
              <a:rPr lang="en-US" smtClean="0"/>
              <a:pPr/>
              <a:t>10/10/13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857406-539B-4EE0-858E-FC63CE03CEC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CE6E4C1-EF66-4B17-92C8-A68B6FE37EF7}" type="datetimeFigureOut">
              <a:rPr lang="en-US" smtClean="0"/>
              <a:pPr/>
              <a:t>10/10/13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857406-539B-4EE0-858E-FC63CE03CEC1}"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E6E4C1-EF66-4B17-92C8-A68B6FE37EF7}" type="datetimeFigureOut">
              <a:rPr lang="en-US" smtClean="0"/>
              <a:pPr/>
              <a:t>10/10/13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857406-539B-4EE0-858E-FC63CE03CEC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BCE6E4C1-EF66-4B17-92C8-A68B6FE37EF7}" type="datetimeFigureOut">
              <a:rPr lang="en-US" smtClean="0"/>
              <a:pPr/>
              <a:t>10/10/13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857406-539B-4EE0-858E-FC63CE03CEC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BCE6E4C1-EF66-4B17-92C8-A68B6FE37EF7}" type="datetimeFigureOut">
              <a:rPr lang="en-US" smtClean="0"/>
              <a:pPr/>
              <a:t>10/10/13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23857406-539B-4EE0-858E-FC63CE03CEC1}"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BCE6E4C1-EF66-4B17-92C8-A68B6FE37EF7}" type="datetimeFigureOut">
              <a:rPr lang="en-US" smtClean="0"/>
              <a:pPr/>
              <a:t>10/10/13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23857406-539B-4EE0-858E-FC63CE03CEC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df"/><Relationship Id="rId3" Type="http://schemas.openxmlformats.org/officeDocument/2006/relationships/image" Target="../media/image3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df"/><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to Legal Analysis</a:t>
            </a:r>
            <a:endParaRPr lang="en-US" dirty="0"/>
          </a:p>
        </p:txBody>
      </p:sp>
      <p:sp>
        <p:nvSpPr>
          <p:cNvPr id="3" name="Subtitle 2"/>
          <p:cNvSpPr>
            <a:spLocks noGrp="1"/>
          </p:cNvSpPr>
          <p:nvPr>
            <p:ph type="subTitle" idx="1"/>
          </p:nvPr>
        </p:nvSpPr>
        <p:spPr>
          <a:xfrm>
            <a:off x="685800" y="3886199"/>
            <a:ext cx="7772400" cy="925111"/>
          </a:xfrm>
        </p:spPr>
        <p:txBody>
          <a:bodyPr>
            <a:normAutofit/>
          </a:bodyPr>
          <a:lstStyle/>
          <a:p>
            <a:r>
              <a:rPr lang="en-GB" b="1" dirty="0" smtClean="0"/>
              <a:t> </a:t>
            </a:r>
            <a:r>
              <a:rPr lang="en-GB" b="1" dirty="0" smtClean="0">
                <a:solidFill>
                  <a:schemeClr val="tx1"/>
                </a:solidFill>
              </a:rPr>
              <a:t>Paralegal Training, </a:t>
            </a:r>
            <a:r>
              <a:rPr lang="en-GB" b="1" dirty="0" err="1" smtClean="0">
                <a:solidFill>
                  <a:schemeClr val="tx1"/>
                </a:solidFill>
              </a:rPr>
              <a:t>Namati</a:t>
            </a:r>
            <a:r>
              <a:rPr lang="en-GB" b="1" dirty="0" smtClean="0">
                <a:solidFill>
                  <a:schemeClr val="tx1"/>
                </a:solidFill>
              </a:rPr>
              <a:t> Sierra Leone</a:t>
            </a:r>
            <a:endParaRPr lang="en-US" sz="1600" dirty="0" smtClean="0">
              <a:solidFill>
                <a:schemeClr val="tx1"/>
              </a:solidFill>
            </a:endParaRPr>
          </a:p>
          <a:p>
            <a:endParaRPr lang="en-US" dirty="0" smtClean="0"/>
          </a:p>
          <a:p>
            <a:endParaRPr lang="en-US" dirty="0"/>
          </a:p>
        </p:txBody>
      </p:sp>
      <p:pic>
        <p:nvPicPr>
          <p:cNvPr id="4" name="Picture 3" descr="namati_logo_white.eps"/>
          <p:cNvPicPr>
            <a:picLocks noChangeAspect="1"/>
          </p:cNvPicPr>
          <p:nvPr/>
        </p:nvPicPr>
        <mc:AlternateContent xmlns:ma="http://schemas.microsoft.com/office/mac/drawingml/2008/main">
          <mc:Choice Requires="ma">
            <p:blipFill>
              <a:blip r:embed="rId2"/>
              <a:stretch>
                <a:fillRect/>
              </a:stretch>
            </p:blipFill>
          </mc:Choice>
          <mc:Fallback xmlns:p="http://schemas.openxmlformats.org/presentationml/2006/main" xmlns:mv="urn:schemas-microsoft-com:mac:vml" xmlns:mc="http://schemas.openxmlformats.org/markup-compatibility/2006" xmlns:r="http://schemas.openxmlformats.org/officeDocument/2006/relationships" xmlns:a="http://schemas.openxmlformats.org/drawingml/2006/main" xmlns="">
            <p:blipFill>
              <a:blip r:embed="rId3"/>
              <a:stretch>
                <a:fillRect/>
              </a:stretch>
            </p:blipFill>
          </mc:Fallback>
        </mc:AlternateContent>
        <p:spPr>
          <a:xfrm>
            <a:off x="304800" y="6096001"/>
            <a:ext cx="2784765" cy="5334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type="body" sz="half" idx="2"/>
          </p:nvPr>
        </p:nvSpPr>
        <p:spPr>
          <a:xfrm>
            <a:off x="609600" y="990600"/>
            <a:ext cx="8077200" cy="4419600"/>
          </a:xfrm>
        </p:spPr>
        <p:txBody>
          <a:bodyPr>
            <a:noAutofit/>
          </a:bodyPr>
          <a:lstStyle/>
          <a:p>
            <a:pPr>
              <a:lnSpc>
                <a:spcPct val="120000"/>
              </a:lnSpc>
              <a:spcBef>
                <a:spcPts val="1000"/>
              </a:spcBef>
            </a:pPr>
            <a:r>
              <a:rPr lang="en-US" sz="2100" dirty="0" smtClean="0"/>
              <a:t>Joe </a:t>
            </a:r>
            <a:r>
              <a:rPr lang="en-US" sz="2100" dirty="0"/>
              <a:t>was dissatisfied with his birthday party this year.  His mother had invited guests, but instead of inviting his whole kindergarten class she just invited five children, three from the neighborhood and his two-year-old twin </a:t>
            </a:r>
            <a:r>
              <a:rPr lang="en-US" sz="2100" dirty="0" smtClean="0"/>
              <a:t>cousins.</a:t>
            </a:r>
            <a:r>
              <a:rPr lang="en-US" sz="2100" dirty="0"/>
              <a:t>  There was no cake; instead she served pizza and apple pie.  She put a candle in the pie but nobody sang happy birthday.  The guests did not</a:t>
            </a:r>
            <a:r>
              <a:rPr lang="en-US" sz="2100" dirty="0" smtClean="0"/>
              <a:t> play games.</a:t>
            </a:r>
            <a:r>
              <a:rPr lang="en-US" sz="2100" dirty="0"/>
              <a:t>  Some of the guests brought gifts, but they were practical items </a:t>
            </a:r>
            <a:r>
              <a:rPr lang="en-US" sz="2100" dirty="0" smtClean="0"/>
              <a:t>like clothes and </a:t>
            </a:r>
            <a:r>
              <a:rPr lang="en-US" sz="2100" dirty="0"/>
              <a:t>pencils for </a:t>
            </a:r>
            <a:r>
              <a:rPr lang="en-US" sz="2100" dirty="0" smtClean="0"/>
              <a:t>school.  Joe's mother decorated the house with pictures of animals and hung a banner with "</a:t>
            </a:r>
            <a:r>
              <a:rPr lang="en-US" sz="2100" dirty="0"/>
              <a:t>Happy Birthday, Joe.</a:t>
            </a:r>
            <a:r>
              <a:rPr lang="en-US" sz="2100" dirty="0" smtClean="0"/>
              <a:t>"</a:t>
            </a:r>
            <a:endParaRPr lang="en-US" sz="2100" dirty="0"/>
          </a:p>
        </p:txBody>
      </p:sp>
      <p:sp>
        <p:nvSpPr>
          <p:cNvPr id="2" name="Title 1"/>
          <p:cNvSpPr>
            <a:spLocks noGrp="1"/>
          </p:cNvSpPr>
          <p:nvPr>
            <p:ph type="title"/>
          </p:nvPr>
        </p:nvSpPr>
        <p:spPr>
          <a:xfrm>
            <a:off x="609600" y="381000"/>
            <a:ext cx="8153400" cy="931994"/>
          </a:xfrm>
        </p:spPr>
        <p:txBody>
          <a:bodyPr>
            <a:noAutofit/>
          </a:bodyPr>
          <a:lstStyle/>
          <a:p>
            <a:pPr algn="l"/>
            <a:r>
              <a:rPr lang="en-US" sz="3600" b="1" dirty="0" smtClean="0">
                <a:solidFill>
                  <a:schemeClr val="tx2">
                    <a:lumMod val="50000"/>
                  </a:schemeClr>
                </a:solidFill>
                <a:effectLst>
                  <a:outerShdw blurRad="50800" dist="25000" dir="5400000" algn="t" rotWithShape="0">
                    <a:schemeClr val="bg2">
                      <a:lumMod val="20000"/>
                      <a:lumOff val="80000"/>
                      <a:alpha val="45000"/>
                    </a:schemeClr>
                  </a:outerShdw>
                </a:effectLst>
              </a:rPr>
              <a:t>Case Study: </a:t>
            </a:r>
            <a:r>
              <a:rPr lang="en-US" sz="2600" b="1" dirty="0" smtClean="0">
                <a:solidFill>
                  <a:schemeClr val="tx2">
                    <a:lumMod val="50000"/>
                  </a:schemeClr>
                </a:solidFill>
                <a:effectLst>
                  <a:outerShdw blurRad="50800" dist="25000" dir="5400000" algn="t" rotWithShape="0">
                    <a:schemeClr val="bg2">
                      <a:lumMod val="20000"/>
                      <a:lumOff val="80000"/>
                      <a:alpha val="45000"/>
                    </a:schemeClr>
                  </a:outerShdw>
                </a:effectLst>
              </a:rPr>
              <a:t>The Story of Joe's Birthday Party</a:t>
            </a:r>
            <a:endParaRPr lang="en-US" sz="2600" b="1" dirty="0">
              <a:solidFill>
                <a:schemeClr val="tx2">
                  <a:lumMod val="50000"/>
                </a:schemeClr>
              </a:solidFill>
              <a:effectLst>
                <a:outerShdw blurRad="50800" dist="25000" dir="5400000" algn="t" rotWithShape="0">
                  <a:schemeClr val="bg2">
                    <a:lumMod val="20000"/>
                    <a:lumOff val="80000"/>
                    <a:alpha val="45000"/>
                  </a:schemeClr>
                </a:outerShdw>
              </a:effectLst>
            </a:endParaRPr>
          </a:p>
        </p:txBody>
      </p:sp>
      <p:sp>
        <p:nvSpPr>
          <p:cNvPr id="5" name="Rectangle 4"/>
          <p:cNvSpPr/>
          <p:nvPr/>
        </p:nvSpPr>
        <p:spPr>
          <a:xfrm>
            <a:off x="1371600" y="4876800"/>
            <a:ext cx="7010400" cy="1519390"/>
          </a:xfrm>
          <a:prstGeom prst="rect">
            <a:avLst/>
          </a:prstGeom>
        </p:spPr>
        <p:txBody>
          <a:bodyPr wrap="square">
            <a:spAutoFit/>
          </a:bodyPr>
          <a:lstStyle/>
          <a:p>
            <a:pPr algn="r">
              <a:lnSpc>
                <a:spcPct val="120000"/>
              </a:lnSpc>
              <a:spcBef>
                <a:spcPts val="1000"/>
              </a:spcBef>
            </a:pPr>
            <a:r>
              <a:rPr lang="en-US" sz="2600" dirty="0" smtClean="0">
                <a:solidFill>
                  <a:srgbClr val="1FAECD"/>
                </a:solidFill>
              </a:rPr>
              <a:t>Does Joe have a cause of action against his mother for failing to provide a birthday party?</a:t>
            </a:r>
            <a:endParaRPr lang="en-US" sz="2600" dirty="0">
              <a:solidFill>
                <a:srgbClr val="1FAECD"/>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Title 3"/>
          <p:cNvSpPr>
            <a:spLocks noGrp="1"/>
          </p:cNvSpPr>
          <p:nvPr>
            <p:ph type="ctrTitle"/>
          </p:nvPr>
        </p:nvSpPr>
        <p:spPr>
          <a:xfrm>
            <a:off x="228600" y="1447800"/>
            <a:ext cx="7772400" cy="1829761"/>
          </a:xfrm>
        </p:spPr>
        <p:txBody>
          <a:bodyPr/>
          <a:lstStyle/>
          <a:p>
            <a:pPr fontAlgn="auto">
              <a:spcAft>
                <a:spcPts val="0"/>
              </a:spcAft>
              <a:defRPr/>
            </a:pPr>
            <a:r>
              <a:rPr lang="en-US" sz="5200" dirty="0" smtClean="0">
                <a:ea typeface="+mj-ea"/>
                <a:cs typeface="+mj-cs"/>
              </a:rPr>
              <a:t>The End</a:t>
            </a:r>
          </a:p>
        </p:txBody>
      </p:sp>
      <p:sp>
        <p:nvSpPr>
          <p:cNvPr id="37891" name="Subtitle 4"/>
          <p:cNvSpPr>
            <a:spLocks noGrp="1"/>
          </p:cNvSpPr>
          <p:nvPr>
            <p:ph type="subTitle" idx="1"/>
          </p:nvPr>
        </p:nvSpPr>
        <p:spPr>
          <a:xfrm>
            <a:off x="685800" y="3611563"/>
            <a:ext cx="7772400" cy="1200150"/>
          </a:xfrm>
        </p:spPr>
        <p:txBody>
          <a:bodyPr/>
          <a:lstStyle/>
          <a:p>
            <a:pPr marR="0"/>
            <a:r>
              <a:rPr lang="en-US" sz="3000" dirty="0" smtClean="0">
                <a:solidFill>
                  <a:schemeClr val="tx1"/>
                </a:solidFill>
              </a:rPr>
              <a:t>Questions about </a:t>
            </a:r>
            <a:r>
              <a:rPr lang="en-US" sz="3000" smtClean="0">
                <a:solidFill>
                  <a:schemeClr val="tx1"/>
                </a:solidFill>
              </a:rPr>
              <a:t>Legal Analysis?</a:t>
            </a:r>
            <a:endParaRPr lang="en-US" sz="3000" dirty="0" smtClean="0">
              <a:solidFill>
                <a:schemeClr val="tx1"/>
              </a:solidFill>
            </a:endParaRPr>
          </a:p>
        </p:txBody>
      </p:sp>
      <p:pic>
        <p:nvPicPr>
          <p:cNvPr id="4" name="Picture 3" descr="namati_logo_white.eps"/>
          <p:cNvPicPr>
            <a:picLocks noChangeAspect="1"/>
          </p:cNvPicPr>
          <p:nvPr/>
        </p:nvPicPr>
        <mc:AlternateContent>
          <mc:Choice xmlns:ma="http://schemas.microsoft.com/office/mac/drawingml/2008/main" Requires="ma">
            <p:blipFill>
              <a:blip r:embed="rId2"/>
              <a:stretch>
                <a:fillRect/>
              </a:stretch>
            </p:blipFill>
          </mc:Choice>
          <mc:Fallback>
            <p:blipFill>
              <a:blip r:embed="rId3"/>
              <a:stretch>
                <a:fillRect/>
              </a:stretch>
            </p:blipFill>
          </mc:Fallback>
        </mc:AlternateContent>
        <p:spPr>
          <a:xfrm>
            <a:off x="304800" y="6096001"/>
            <a:ext cx="2784765" cy="533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b="1" u="sng" dirty="0"/>
              <a:t>Analysis</a:t>
            </a:r>
            <a:r>
              <a:rPr lang="en-GB" dirty="0"/>
              <a:t> is the process of breaking a complex topic or substance into smaller parts to gain a better understanding of it</a:t>
            </a:r>
            <a:r>
              <a:rPr lang="en-GB" dirty="0" smtClean="0"/>
              <a:t>.</a:t>
            </a:r>
          </a:p>
          <a:p>
            <a:endParaRPr lang="en-US" dirty="0" smtClean="0"/>
          </a:p>
          <a:p>
            <a:r>
              <a:rPr lang="en-US" b="1" u="sng" dirty="0"/>
              <a:t>Legal analysis</a:t>
            </a:r>
            <a:r>
              <a:rPr lang="en-US" u="sng" dirty="0"/>
              <a:t> </a:t>
            </a:r>
            <a:r>
              <a:rPr lang="en-US" dirty="0"/>
              <a:t>is the way in which cases are viewed and how they might pertain to other legal matters at </a:t>
            </a:r>
            <a:r>
              <a:rPr lang="en-US" dirty="0" smtClean="0"/>
              <a:t>hand.</a:t>
            </a:r>
            <a:endParaRPr lang="en-US" dirty="0"/>
          </a:p>
        </p:txBody>
      </p:sp>
      <p:sp>
        <p:nvSpPr>
          <p:cNvPr id="2" name="Title 1"/>
          <p:cNvSpPr>
            <a:spLocks noGrp="1"/>
          </p:cNvSpPr>
          <p:nvPr>
            <p:ph type="title"/>
          </p:nvPr>
        </p:nvSpPr>
        <p:spPr/>
        <p:txBody>
          <a:bodyPr/>
          <a:lstStyle/>
          <a:p>
            <a:r>
              <a:rPr lang="en-US" dirty="0" smtClean="0"/>
              <a:t>Definitions</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1"/>
            <a:ext cx="8229600" cy="3048000"/>
          </a:xfrm>
        </p:spPr>
        <p:txBody>
          <a:bodyPr>
            <a:normAutofit fontScale="77500" lnSpcReduction="20000"/>
          </a:bodyPr>
          <a:lstStyle/>
          <a:p>
            <a:pPr>
              <a:spcAft>
                <a:spcPts val="1800"/>
              </a:spcAft>
            </a:pPr>
            <a:r>
              <a:rPr lang="en-US" sz="4800" cap="all" dirty="0"/>
              <a:t>ISSUE</a:t>
            </a:r>
            <a:endParaRPr lang="en-US" sz="4800" dirty="0"/>
          </a:p>
          <a:p>
            <a:pPr>
              <a:spcAft>
                <a:spcPts val="1800"/>
              </a:spcAft>
            </a:pPr>
            <a:r>
              <a:rPr lang="en-US" sz="4800" cap="all" dirty="0"/>
              <a:t>RULE</a:t>
            </a:r>
            <a:endParaRPr lang="en-US" sz="4800" dirty="0"/>
          </a:p>
          <a:p>
            <a:pPr>
              <a:spcAft>
                <a:spcPts val="1800"/>
              </a:spcAft>
            </a:pPr>
            <a:r>
              <a:rPr lang="en-US" sz="4800" cap="all" dirty="0"/>
              <a:t>APPLICATION</a:t>
            </a:r>
            <a:endParaRPr lang="en-US" sz="4800" dirty="0"/>
          </a:p>
          <a:p>
            <a:pPr>
              <a:spcAft>
                <a:spcPts val="1800"/>
              </a:spcAft>
            </a:pPr>
            <a:r>
              <a:rPr lang="en-US" sz="4800" cap="all" dirty="0"/>
              <a:t>CONCLUSION</a:t>
            </a:r>
            <a:endParaRPr lang="en-US" sz="4800" dirty="0"/>
          </a:p>
          <a:p>
            <a:pPr>
              <a:spcAft>
                <a:spcPts val="1800"/>
              </a:spcAft>
            </a:pPr>
            <a:endParaRPr lang="en-US" dirty="0"/>
          </a:p>
        </p:txBody>
      </p:sp>
      <p:sp>
        <p:nvSpPr>
          <p:cNvPr id="2" name="Title 1"/>
          <p:cNvSpPr>
            <a:spLocks noGrp="1"/>
          </p:cNvSpPr>
          <p:nvPr>
            <p:ph type="title"/>
          </p:nvPr>
        </p:nvSpPr>
        <p:spPr>
          <a:xfrm>
            <a:off x="457200" y="609600"/>
            <a:ext cx="8229600" cy="1143000"/>
          </a:xfrm>
        </p:spPr>
        <p:txBody>
          <a:bodyPr>
            <a:normAutofit fontScale="90000"/>
          </a:bodyPr>
          <a:lstStyle/>
          <a:p>
            <a:r>
              <a:rPr lang="en-US" cap="all" dirty="0"/>
              <a:t>LEARNING LEGAL ANALYSIS THROUGH ITS COMPONENTS</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lnSpc>
                <a:spcPct val="120000"/>
              </a:lnSpc>
              <a:spcAft>
                <a:spcPts val="1800"/>
              </a:spcAft>
            </a:pPr>
            <a:r>
              <a:rPr lang="en-US" sz="4000" dirty="0" smtClean="0"/>
              <a:t>Identify </a:t>
            </a:r>
            <a:r>
              <a:rPr lang="en-US" sz="4000" dirty="0"/>
              <a:t>the</a:t>
            </a:r>
            <a:r>
              <a:rPr lang="en-US" sz="4000" dirty="0" smtClean="0"/>
              <a:t> main issue </a:t>
            </a:r>
            <a:r>
              <a:rPr lang="en-US" sz="4000" dirty="0"/>
              <a:t>or legal question</a:t>
            </a:r>
            <a:r>
              <a:rPr lang="en-US" sz="4000" dirty="0" smtClean="0"/>
              <a:t>.</a:t>
            </a:r>
          </a:p>
          <a:p>
            <a:pPr>
              <a:lnSpc>
                <a:spcPct val="120000"/>
              </a:lnSpc>
              <a:spcAft>
                <a:spcPts val="1800"/>
              </a:spcAft>
            </a:pPr>
            <a:r>
              <a:rPr lang="en-US" sz="4000" dirty="0" smtClean="0"/>
              <a:t>For example, if </a:t>
            </a:r>
            <a:r>
              <a:rPr lang="en-US" sz="4000" dirty="0"/>
              <a:t>a case involves a hit-and-run accident,</a:t>
            </a:r>
            <a:r>
              <a:rPr lang="en-US" sz="4000" dirty="0" smtClean="0"/>
              <a:t> is the </a:t>
            </a:r>
            <a:r>
              <a:rPr lang="en-US" sz="4000" dirty="0"/>
              <a:t>question</a:t>
            </a:r>
            <a:r>
              <a:rPr lang="en-US" sz="4000" dirty="0" smtClean="0"/>
              <a:t> about </a:t>
            </a:r>
            <a:r>
              <a:rPr lang="en-US" sz="4000" dirty="0"/>
              <a:t>whether or not the accident really was hit-and-</a:t>
            </a:r>
            <a:r>
              <a:rPr lang="en-US" sz="4000" dirty="0" smtClean="0"/>
              <a:t>run, </a:t>
            </a:r>
            <a:r>
              <a:rPr lang="en-US" sz="4000" dirty="0"/>
              <a:t>or is the speculation on whether it was </a:t>
            </a:r>
            <a:r>
              <a:rPr lang="en-US" sz="4000" dirty="0" smtClean="0"/>
              <a:t>intentional, </a:t>
            </a:r>
            <a:r>
              <a:rPr lang="en-US" sz="4000" dirty="0"/>
              <a:t>or if manslaughter charges ought to apply </a:t>
            </a:r>
            <a:r>
              <a:rPr lang="en-US" sz="4000" dirty="0" smtClean="0"/>
              <a:t>instead.</a:t>
            </a:r>
            <a:endParaRPr lang="en-US" sz="4000" dirty="0"/>
          </a:p>
          <a:p>
            <a:pPr>
              <a:lnSpc>
                <a:spcPct val="120000"/>
              </a:lnSpc>
              <a:spcAft>
                <a:spcPts val="1800"/>
              </a:spcAft>
            </a:pPr>
            <a:endParaRPr lang="en-US" dirty="0"/>
          </a:p>
        </p:txBody>
      </p:sp>
      <p:sp>
        <p:nvSpPr>
          <p:cNvPr id="2" name="Title 1"/>
          <p:cNvSpPr>
            <a:spLocks noGrp="1"/>
          </p:cNvSpPr>
          <p:nvPr>
            <p:ph type="title"/>
          </p:nvPr>
        </p:nvSpPr>
        <p:spPr/>
        <p:txBody>
          <a:bodyPr/>
          <a:lstStyle/>
          <a:p>
            <a:r>
              <a:rPr lang="en-US" dirty="0" smtClean="0"/>
              <a:t>Identifying the Issue</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lnSpc>
                <a:spcPct val="120000"/>
              </a:lnSpc>
              <a:spcAft>
                <a:spcPts val="1200"/>
              </a:spcAft>
            </a:pPr>
            <a:r>
              <a:rPr lang="en-US" sz="2200" dirty="0" smtClean="0"/>
              <a:t>Next, identify the </a:t>
            </a:r>
            <a:r>
              <a:rPr lang="en-US" sz="2200" dirty="0"/>
              <a:t>rule or law which governs the </a:t>
            </a:r>
            <a:r>
              <a:rPr lang="en-US" sz="2200" dirty="0" smtClean="0"/>
              <a:t>issues.</a:t>
            </a:r>
          </a:p>
          <a:p>
            <a:pPr>
              <a:lnSpc>
                <a:spcPct val="120000"/>
              </a:lnSpc>
              <a:spcAft>
                <a:spcPts val="1200"/>
              </a:spcAft>
            </a:pPr>
            <a:r>
              <a:rPr lang="en-US" sz="2200" dirty="0" smtClean="0"/>
              <a:t>Enacted </a:t>
            </a:r>
            <a:r>
              <a:rPr lang="en-US" sz="2200" dirty="0"/>
              <a:t>law, case or common law or a combination of either might be necessary to properly analyze the case.</a:t>
            </a:r>
            <a:r>
              <a:rPr lang="en-US" sz="2200" dirty="0" smtClean="0"/>
              <a:t> The </a:t>
            </a:r>
            <a:r>
              <a:rPr lang="en-US" sz="2200" dirty="0"/>
              <a:t>laws can provide a more thorough understanding of what exactly applies to the case at hand.</a:t>
            </a:r>
            <a:r>
              <a:rPr lang="en-US" sz="2200" dirty="0" smtClean="0"/>
              <a:t> </a:t>
            </a:r>
          </a:p>
          <a:p>
            <a:pPr>
              <a:lnSpc>
                <a:spcPct val="120000"/>
              </a:lnSpc>
              <a:spcAft>
                <a:spcPts val="1200"/>
              </a:spcAft>
            </a:pPr>
            <a:r>
              <a:rPr lang="en-US" sz="2200" dirty="0" smtClean="0"/>
              <a:t>For example, a </a:t>
            </a:r>
            <a:r>
              <a:rPr lang="en-US" sz="2200" dirty="0"/>
              <a:t>law states that no dog can run at large in the city limits while a court case has challenged the terminology of "at large." The statute and the case law together could provide the best analysis and argument for your </a:t>
            </a:r>
            <a:r>
              <a:rPr lang="en-US" sz="2200" dirty="0" smtClean="0"/>
              <a:t>case.</a:t>
            </a:r>
            <a:endParaRPr lang="en-US" sz="2200" dirty="0"/>
          </a:p>
        </p:txBody>
      </p:sp>
      <p:sp>
        <p:nvSpPr>
          <p:cNvPr id="2" name="Title 1"/>
          <p:cNvSpPr>
            <a:spLocks noGrp="1"/>
          </p:cNvSpPr>
          <p:nvPr>
            <p:ph type="title"/>
          </p:nvPr>
        </p:nvSpPr>
        <p:spPr/>
        <p:txBody>
          <a:bodyPr/>
          <a:lstStyle/>
          <a:p>
            <a:r>
              <a:rPr lang="en-US" dirty="0" smtClean="0"/>
              <a:t>Identify the Rule or Law</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spcAft>
                <a:spcPts val="1200"/>
              </a:spcAft>
            </a:pPr>
            <a:r>
              <a:rPr lang="en-US" dirty="0" smtClean="0"/>
              <a:t>Application involves deciding </a:t>
            </a:r>
            <a:r>
              <a:rPr lang="en-US" dirty="0"/>
              <a:t>how the law applies to the legal </a:t>
            </a:r>
            <a:r>
              <a:rPr lang="en-US" dirty="0" smtClean="0"/>
              <a:t>question. </a:t>
            </a:r>
            <a:r>
              <a:rPr lang="en-US" dirty="0"/>
              <a:t>Breaking down the elements of the</a:t>
            </a:r>
            <a:r>
              <a:rPr lang="en-US" dirty="0" smtClean="0"/>
              <a:t> law </a:t>
            </a:r>
            <a:r>
              <a:rPr lang="en-US" dirty="0"/>
              <a:t>is essential to the analysis.</a:t>
            </a:r>
            <a:r>
              <a:rPr lang="en-US" dirty="0" smtClean="0"/>
              <a:t> </a:t>
            </a:r>
          </a:p>
          <a:p>
            <a:pPr>
              <a:spcAft>
                <a:spcPts val="1200"/>
              </a:spcAft>
            </a:pPr>
            <a:r>
              <a:rPr lang="en-US" dirty="0" smtClean="0"/>
              <a:t>Once </a:t>
            </a:r>
            <a:r>
              <a:rPr lang="en-US" dirty="0"/>
              <a:t>the individual parts of the law are outlined, apply the facts of your case to those components to see if there is any relation between the two.</a:t>
            </a:r>
            <a:r>
              <a:rPr lang="en-US" dirty="0" smtClean="0"/>
              <a:t> </a:t>
            </a:r>
          </a:p>
          <a:p>
            <a:pPr>
              <a:spcAft>
                <a:spcPts val="1200"/>
              </a:spcAft>
            </a:pPr>
            <a:r>
              <a:rPr lang="en-US" dirty="0" smtClean="0"/>
              <a:t>Then </a:t>
            </a:r>
            <a:r>
              <a:rPr lang="en-US" dirty="0"/>
              <a:t>consider counter arguments to your point of view to be certain you have looked at both sides so your defense of your case will be strongest.</a:t>
            </a:r>
          </a:p>
        </p:txBody>
      </p:sp>
      <p:sp>
        <p:nvSpPr>
          <p:cNvPr id="2" name="Title 1"/>
          <p:cNvSpPr>
            <a:spLocks noGrp="1"/>
          </p:cNvSpPr>
          <p:nvPr>
            <p:ph type="title"/>
          </p:nvPr>
        </p:nvSpPr>
        <p:spPr/>
        <p:txBody>
          <a:bodyPr/>
          <a:lstStyle/>
          <a:p>
            <a:r>
              <a:rPr lang="en-US" dirty="0" smtClean="0"/>
              <a:t>Application of the Law</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19200"/>
            <a:ext cx="8305800" cy="4711891"/>
          </a:xfrm>
        </p:spPr>
        <p:txBody>
          <a:bodyPr>
            <a:noAutofit/>
          </a:bodyPr>
          <a:lstStyle/>
          <a:p>
            <a:pPr>
              <a:lnSpc>
                <a:spcPct val="120000"/>
              </a:lnSpc>
              <a:spcAft>
                <a:spcPts val="600"/>
              </a:spcAft>
            </a:pPr>
            <a:r>
              <a:rPr lang="en-US" sz="2200" dirty="0" smtClean="0"/>
              <a:t>The reason for reviewing is to be certain you have achieved your goal.</a:t>
            </a:r>
          </a:p>
          <a:p>
            <a:pPr>
              <a:lnSpc>
                <a:spcPct val="120000"/>
              </a:lnSpc>
              <a:spcAft>
                <a:spcPts val="600"/>
              </a:spcAft>
            </a:pPr>
            <a:r>
              <a:rPr lang="en-US" sz="2200" dirty="0" smtClean="0"/>
              <a:t>There </a:t>
            </a:r>
            <a:r>
              <a:rPr lang="en-US" sz="2200" dirty="0"/>
              <a:t>must be a conclusion or a summary which arises to</a:t>
            </a:r>
            <a:r>
              <a:rPr lang="en-US" sz="2200" dirty="0" smtClean="0"/>
              <a:t> complete your </a:t>
            </a:r>
            <a:r>
              <a:rPr lang="en-US" sz="2200" dirty="0"/>
              <a:t>legal analysis.</a:t>
            </a:r>
            <a:r>
              <a:rPr lang="en-US" sz="2200" dirty="0" smtClean="0"/>
              <a:t> </a:t>
            </a:r>
          </a:p>
          <a:p>
            <a:pPr>
              <a:lnSpc>
                <a:spcPct val="120000"/>
              </a:lnSpc>
              <a:spcAft>
                <a:spcPts val="600"/>
              </a:spcAft>
            </a:pPr>
            <a:r>
              <a:rPr lang="en-US" sz="2200" dirty="0" smtClean="0"/>
              <a:t>Retracing </a:t>
            </a:r>
            <a:r>
              <a:rPr lang="en-US" sz="2200" dirty="0"/>
              <a:t>your steps in your analysis will help you see if you have gone in the right direction.</a:t>
            </a:r>
            <a:r>
              <a:rPr lang="en-US" sz="2200" dirty="0" smtClean="0"/>
              <a:t> </a:t>
            </a:r>
          </a:p>
          <a:p>
            <a:pPr>
              <a:lnSpc>
                <a:spcPct val="120000"/>
              </a:lnSpc>
              <a:spcAft>
                <a:spcPts val="600"/>
              </a:spcAft>
            </a:pPr>
            <a:r>
              <a:rPr lang="en-US" sz="2200" dirty="0" smtClean="0"/>
              <a:t>For example, if </a:t>
            </a:r>
            <a:r>
              <a:rPr lang="en-US" sz="2200" dirty="0"/>
              <a:t>you started out considering if the hit-and-run was intentional and ended up with the illegalities of hit-and-run, you have veered off in the wrong direction.</a:t>
            </a:r>
            <a:r>
              <a:rPr lang="en-US" sz="2200" dirty="0" smtClean="0"/>
              <a:t> In complex cases, it </a:t>
            </a:r>
            <a:r>
              <a:rPr lang="en-US" sz="2200" dirty="0"/>
              <a:t>can be easy to get sidetracked and lose sight of your goal.</a:t>
            </a:r>
            <a:r>
              <a:rPr lang="en-US" sz="2200" dirty="0" smtClean="0"/>
              <a:t> </a:t>
            </a:r>
          </a:p>
        </p:txBody>
      </p:sp>
      <p:sp>
        <p:nvSpPr>
          <p:cNvPr id="2" name="Title 1"/>
          <p:cNvSpPr>
            <a:spLocks noGrp="1"/>
          </p:cNvSpPr>
          <p:nvPr>
            <p:ph type="title"/>
          </p:nvPr>
        </p:nvSpPr>
        <p:spPr/>
        <p:txBody>
          <a:bodyPr/>
          <a:lstStyle/>
          <a:p>
            <a:r>
              <a:rPr lang="en-US" dirty="0" smtClean="0"/>
              <a:t>Review and Conclude</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spcAft>
                <a:spcPts val="1200"/>
              </a:spcAft>
            </a:pPr>
            <a:r>
              <a:rPr lang="en-US" dirty="0"/>
              <a:t>D</a:t>
            </a:r>
            <a:r>
              <a:rPr lang="en-US" dirty="0" smtClean="0"/>
              <a:t>rawing </a:t>
            </a:r>
            <a:r>
              <a:rPr lang="en-US" dirty="0"/>
              <a:t>a</a:t>
            </a:r>
            <a:r>
              <a:rPr lang="en-US" dirty="0" smtClean="0"/>
              <a:t> succinct conclusion </a:t>
            </a:r>
            <a:r>
              <a:rPr lang="en-US" dirty="0"/>
              <a:t>will let you know if you are analyzing </a:t>
            </a:r>
            <a:r>
              <a:rPr lang="en-US" dirty="0" smtClean="0"/>
              <a:t>properly</a:t>
            </a:r>
          </a:p>
          <a:p>
            <a:pPr>
              <a:spcAft>
                <a:spcPts val="1200"/>
              </a:spcAft>
            </a:pPr>
            <a:r>
              <a:rPr lang="en-US" dirty="0"/>
              <a:t>Keep focused on what is crucial in your analysis so you can find the most pertinent </a:t>
            </a:r>
            <a:r>
              <a:rPr lang="en-US" dirty="0" smtClean="0"/>
              <a:t>law - </a:t>
            </a:r>
            <a:r>
              <a:rPr lang="en-US" dirty="0"/>
              <a:t>case or </a:t>
            </a:r>
            <a:r>
              <a:rPr lang="en-US" dirty="0" smtClean="0"/>
              <a:t>statutory.</a:t>
            </a:r>
          </a:p>
          <a:p>
            <a:pPr>
              <a:spcAft>
                <a:spcPts val="1200"/>
              </a:spcAft>
            </a:pPr>
            <a:r>
              <a:rPr lang="en-US" dirty="0"/>
              <a:t>Stay clear about what your case involves and what specific differences there might be in another's case or interpretation of the </a:t>
            </a:r>
            <a:r>
              <a:rPr lang="en-US" dirty="0" smtClean="0"/>
              <a:t>law</a:t>
            </a:r>
          </a:p>
          <a:p>
            <a:pPr>
              <a:spcAft>
                <a:spcPts val="1200"/>
              </a:spcAft>
            </a:pPr>
            <a:r>
              <a:rPr lang="en-US" dirty="0" smtClean="0"/>
              <a:t>Try to </a:t>
            </a:r>
            <a:r>
              <a:rPr lang="en-US" sz="2800" dirty="0" smtClean="0"/>
              <a:t>look at everything from an objective point of view</a:t>
            </a:r>
            <a:endParaRPr lang="en-US" dirty="0" smtClean="0"/>
          </a:p>
          <a:p>
            <a:pPr>
              <a:spcAft>
                <a:spcPts val="1200"/>
              </a:spcAft>
            </a:pPr>
            <a:endParaRPr lang="en-US" dirty="0"/>
          </a:p>
        </p:txBody>
      </p:sp>
      <p:sp>
        <p:nvSpPr>
          <p:cNvPr id="2" name="Title 1"/>
          <p:cNvSpPr>
            <a:spLocks noGrp="1"/>
          </p:cNvSpPr>
          <p:nvPr>
            <p:ph type="title"/>
          </p:nvPr>
        </p:nvSpPr>
        <p:spPr/>
        <p:txBody>
          <a:bodyPr/>
          <a:lstStyle/>
          <a:p>
            <a:r>
              <a:rPr lang="en-US" dirty="0" smtClean="0"/>
              <a:t>Tips</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635691"/>
          </a:xfrm>
        </p:spPr>
        <p:txBody>
          <a:bodyPr>
            <a:noAutofit/>
          </a:bodyPr>
          <a:lstStyle/>
          <a:p>
            <a:pPr>
              <a:lnSpc>
                <a:spcPct val="110000"/>
              </a:lnSpc>
            </a:pPr>
            <a:r>
              <a:rPr lang="en-GB" sz="2200" dirty="0"/>
              <a:t>In </a:t>
            </a:r>
            <a:r>
              <a:rPr lang="en-GB" sz="2200" dirty="0" err="1"/>
              <a:t>Macara</a:t>
            </a:r>
            <a:r>
              <a:rPr lang="en-GB" sz="2200" dirty="0"/>
              <a:t> village, two men Ibrahim and </a:t>
            </a:r>
            <a:r>
              <a:rPr lang="en-GB" sz="2200" dirty="0" err="1"/>
              <a:t>Alusine</a:t>
            </a:r>
            <a:r>
              <a:rPr lang="en-GB" sz="2200" dirty="0"/>
              <a:t> wanted to marry the same girl. With both refusing to back down, the girl and her family agreed to the two men’s proposal that they settle the matter in a wrestling contest- the winner will marry the girl. Ibrahim won the fight and </a:t>
            </a:r>
            <a:r>
              <a:rPr lang="en-GB" sz="2200" dirty="0" err="1"/>
              <a:t>Alusine</a:t>
            </a:r>
            <a:r>
              <a:rPr lang="en-GB" sz="2200" dirty="0"/>
              <a:t> was seriously beaten, sporting a broken nose, swollen eyes and two missing front teeth. </a:t>
            </a:r>
            <a:r>
              <a:rPr lang="en-GB" sz="2200" dirty="0" err="1"/>
              <a:t>Alusine</a:t>
            </a:r>
            <a:r>
              <a:rPr lang="en-GB" sz="2200" dirty="0"/>
              <a:t> is now complaining to you that the fight was not fair as Ibrahim was bigger than him. He wants Ibrahim to pay for his medical treatment and has threatened to take court action.</a:t>
            </a:r>
            <a:r>
              <a:rPr lang="en-GB" sz="2200" dirty="0" smtClean="0"/>
              <a:t> </a:t>
            </a:r>
          </a:p>
          <a:p>
            <a:pPr>
              <a:lnSpc>
                <a:spcPct val="110000"/>
              </a:lnSpc>
            </a:pPr>
            <a:r>
              <a:rPr lang="en-GB" sz="2200" b="1" dirty="0" smtClean="0"/>
              <a:t>Explain the process you would use to analyze this case</a:t>
            </a:r>
            <a:endParaRPr lang="en-US" sz="2200" b="1" dirty="0"/>
          </a:p>
        </p:txBody>
      </p:sp>
      <p:sp>
        <p:nvSpPr>
          <p:cNvPr id="2" name="Title 1"/>
          <p:cNvSpPr>
            <a:spLocks noGrp="1"/>
          </p:cNvSpPr>
          <p:nvPr>
            <p:ph type="title"/>
          </p:nvPr>
        </p:nvSpPr>
        <p:spPr/>
        <p:txBody>
          <a:bodyPr/>
          <a:lstStyle/>
          <a:p>
            <a:r>
              <a:rPr lang="en-US" dirty="0" smtClean="0"/>
              <a:t>Case Study: Two men of </a:t>
            </a:r>
            <a:r>
              <a:rPr lang="en-US" dirty="0" err="1" smtClean="0"/>
              <a:t>Macara</a:t>
            </a:r>
            <a:endParaRPr lang="en-US" dirty="0"/>
          </a:p>
        </p:txBody>
      </p:sp>
      <p:pic>
        <p:nvPicPr>
          <p:cNvPr id="4" name="Picture 3" descr="namati_logo_rgb.png"/>
          <p:cNvPicPr>
            <a:picLocks noChangeAspect="1"/>
          </p:cNvPicPr>
          <p:nvPr/>
        </p:nvPicPr>
        <p:blipFill>
          <a:blip r:embed="rId2"/>
          <a:stretch>
            <a:fillRect/>
          </a:stretch>
        </p:blipFill>
        <p:spPr>
          <a:xfrm>
            <a:off x="6781800" y="6124303"/>
            <a:ext cx="2133688" cy="48770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Concourse.thmx</Template>
  <TotalTime>191</TotalTime>
  <Words>791</Words>
  <Application>Microsoft Macintosh PowerPoint</Application>
  <PresentationFormat>On-screen Show (4:3)</PresentationFormat>
  <Paragraphs>40</Paragraphs>
  <Slides>11</Slides>
  <Notes>0</Notes>
  <HiddenSlides>0</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Concourse</vt:lpstr>
      <vt:lpstr>Introduction to Legal Analysis</vt:lpstr>
      <vt:lpstr>Definitions</vt:lpstr>
      <vt:lpstr>LEARNING LEGAL ANALYSIS THROUGH ITS COMPONENTS</vt:lpstr>
      <vt:lpstr>Identifying the Issue</vt:lpstr>
      <vt:lpstr>Identify the Rule or Law</vt:lpstr>
      <vt:lpstr>Application of the Law</vt:lpstr>
      <vt:lpstr>Review and Conclude</vt:lpstr>
      <vt:lpstr>Tips</vt:lpstr>
      <vt:lpstr>Case Study: Two men of Macara</vt:lpstr>
      <vt:lpstr>Case Study: The Story of Joe's Birthday Party</vt:lpstr>
      <vt:lpstr>The End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legal analysis</dc:title>
  <dc:creator>Osiwa Sierra Leone</dc:creator>
  <cp:lastModifiedBy>Elizabeth Goldberg</cp:lastModifiedBy>
  <cp:revision>16</cp:revision>
  <dcterms:created xsi:type="dcterms:W3CDTF">2013-10-10T20:12:40Z</dcterms:created>
  <dcterms:modified xsi:type="dcterms:W3CDTF">2013-10-10T20:28:24Z</dcterms:modified>
</cp:coreProperties>
</file>